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72" r:id="rId6"/>
    <p:sldId id="263" r:id="rId7"/>
    <p:sldId id="271" r:id="rId8"/>
    <p:sldId id="260" r:id="rId9"/>
    <p:sldId id="268" r:id="rId10"/>
    <p:sldId id="270" r:id="rId11"/>
    <p:sldId id="261" r:id="rId12"/>
    <p:sldId id="262" r:id="rId13"/>
    <p:sldId id="273" r:id="rId14"/>
    <p:sldId id="265" r:id="rId15"/>
    <p:sldId id="266" r:id="rId16"/>
    <p:sldId id="274" r:id="rId17"/>
  </p:sldIdLst>
  <p:sldSz cx="9144000" cy="5143500" type="screen16x9"/>
  <p:notesSz cx="6858000" cy="9144000"/>
  <p:embeddedFontLst>
    <p:embeddedFont>
      <p:font typeface="Lato" panose="020F0502020204030203" pitchFamily="34" charset="77"/>
      <p:regular r:id="rId19"/>
      <p:bold r:id="rId20"/>
      <p:italic r:id="rId21"/>
      <p:boldItalic r:id="rId22"/>
    </p:embeddedFont>
    <p:embeddedFont>
      <p:font typeface="Playfair Display" pitchFamily="2" charset="77"/>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0223"/>
  </p:normalViewPr>
  <p:slideViewPr>
    <p:cSldViewPr snapToGrid="0">
      <p:cViewPr varScale="1">
        <p:scale>
          <a:sx n="114" d="100"/>
          <a:sy n="114" d="100"/>
        </p:scale>
        <p:origin x="156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company is on the leading edge of IoT sensors</a:t>
            </a:r>
          </a:p>
          <a:p>
            <a:endParaRPr lang="en-US" dirty="0"/>
          </a:p>
          <a:p>
            <a:r>
              <a:rPr lang="en-US" dirty="0"/>
              <a:t>Their solutions consist of: Sensors, analytics on data, Retrofit control .</a:t>
            </a:r>
          </a:p>
          <a:p>
            <a:r>
              <a:rPr lang="en-US" dirty="0"/>
              <a:t>The company’s solutions are similar to </a:t>
            </a:r>
            <a:r>
              <a:rPr lang="en-US" dirty="0" err="1"/>
              <a:t>mCloudCorp</a:t>
            </a:r>
            <a:r>
              <a:rPr lang="en-US" dirty="0"/>
              <a:t>,</a:t>
            </a:r>
          </a:p>
          <a:p>
            <a:endParaRPr lang="en-US" dirty="0"/>
          </a:p>
        </p:txBody>
      </p:sp>
    </p:spTree>
    <p:extLst>
      <p:ext uri="{BB962C8B-B14F-4D97-AF65-F5344CB8AC3E}">
        <p14:creationId xmlns:p14="http://schemas.microsoft.com/office/powerpoint/2010/main" val="1158735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what I gathered from what I looked up, How could </a:t>
            </a:r>
            <a:r>
              <a:rPr lang="en-US" dirty="0" err="1"/>
              <a:t>breezi</a:t>
            </a:r>
            <a:r>
              <a:rPr lang="en-US" dirty="0"/>
              <a:t> benefit from or adjust to COVID19</a:t>
            </a:r>
          </a:p>
          <a:p>
            <a:endParaRPr lang="en-US" dirty="0"/>
          </a:p>
          <a:p>
            <a:r>
              <a:rPr lang="en-US" dirty="0"/>
              <a:t>Case 1 would be continue as normal, but I guess just mention to clients the ways </a:t>
            </a:r>
            <a:r>
              <a:rPr lang="en-US" dirty="0" err="1"/>
              <a:t>breezi</a:t>
            </a:r>
            <a:r>
              <a:rPr lang="en-US" dirty="0"/>
              <a:t> can help </a:t>
            </a:r>
            <a:r>
              <a:rPr lang="en-US" dirty="0" err="1"/>
              <a:t>alievate</a:t>
            </a:r>
            <a:r>
              <a:rPr lang="en-US" dirty="0"/>
              <a:t> the pain from COVID </a:t>
            </a:r>
          </a:p>
          <a:p>
            <a:r>
              <a:rPr lang="en-US" dirty="0"/>
              <a:t>Case 2 would be remarketing as the other companies have done. </a:t>
            </a:r>
          </a:p>
        </p:txBody>
      </p:sp>
    </p:spTree>
    <p:extLst>
      <p:ext uri="{BB962C8B-B14F-4D97-AF65-F5344CB8AC3E}">
        <p14:creationId xmlns:p14="http://schemas.microsoft.com/office/powerpoint/2010/main" val="4218914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Will require customer education: New clients might not see the product and think, “this could be applied to help me for COVID, This could help me see the health of filters”. Also customers might require education of how clean filters, air recycling, and </a:t>
            </a:r>
            <a:r>
              <a:rPr lang="en-US" dirty="0" err="1"/>
              <a:t>etc</a:t>
            </a:r>
            <a:r>
              <a:rPr lang="en-US" dirty="0"/>
              <a:t>… combats COVID spread</a:t>
            </a:r>
          </a:p>
        </p:txBody>
      </p:sp>
    </p:spTree>
    <p:extLst>
      <p:ext uri="{BB962C8B-B14F-4D97-AF65-F5344CB8AC3E}">
        <p14:creationId xmlns:p14="http://schemas.microsoft.com/office/powerpoint/2010/main" val="2680026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b5cf1506f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b5cf1506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General findings summary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Holistic findings from the agencies and the various companies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8b5cf1506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8b5cf1506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I didn’t include it however, I’m talking entirely about COVID spread indoors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starting off with how COVID is transmitted. The different agencies like the CDC, WHO, and ASHRAE, they vary a little bit on the specific of the transmission, however they do generally agree with these 3 points.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Improperly managed AC can facilitate the spread…. Case study of restaurant in Hong Kong and call center in south </a:t>
            </a:r>
            <a:r>
              <a:rPr lang="en-US" dirty="0" err="1"/>
              <a:t>korea</a:t>
            </a:r>
            <a:endParaRPr lang="en-US" dirty="0"/>
          </a:p>
          <a:p>
            <a:pPr marL="0" lvl="0" indent="0" algn="l" rtl="0">
              <a:spcBef>
                <a:spcPts val="0"/>
              </a:spcBef>
              <a:spcAft>
                <a:spcPts val="0"/>
              </a:spcAft>
              <a:buNone/>
            </a:pPr>
            <a:r>
              <a:rPr lang="en-US" dirty="0"/>
              <a:t>Properly managed AC can be the biggest defense you have …… This is seen in the case of hospitals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authoritative figures in the space have recommendation for HVAC operation. And generally what I saw from the other companies that had COVID initiatives in HVAC, they all cited these authoritative figures.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8b5cf1506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8b5cf1506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just continuing my general findings summary, from research, I found mentioned over and over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primary emphasis of using HVAC to tackle COVID falls 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Within </a:t>
            </a:r>
            <a:r>
              <a:rPr lang="en-US" dirty="0" err="1"/>
              <a:t>Breezi’s</a:t>
            </a:r>
            <a:r>
              <a:rPr lang="en-US" dirty="0"/>
              <a:t> playing field, I found that there were two general categories of products/services offered those that had some COVID initiative:</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Of the companies that I found had COVID 19 initiatives, these 4 seemed the strongest / stood out to me the most.</a:t>
            </a:r>
          </a:p>
          <a:p>
            <a:endParaRPr lang="en-US" dirty="0"/>
          </a:p>
          <a:p>
            <a:r>
              <a:rPr lang="en-US" dirty="0"/>
              <a:t>All of these companies are in the HVAC IoT sphere. Aside from 75F, all the rest seem to have a focus on providing monitoring services.</a:t>
            </a:r>
          </a:p>
          <a:p>
            <a:r>
              <a:rPr lang="en-US" dirty="0"/>
              <a:t>I would say 75F is more oriented towards providing automated systems rather than monitoring data </a:t>
            </a:r>
          </a:p>
          <a:p>
            <a:endParaRPr lang="en-US" dirty="0"/>
          </a:p>
          <a:p>
            <a:r>
              <a:rPr lang="en-US" dirty="0"/>
              <a:t>75F and mCloud are the two bigger companies</a:t>
            </a:r>
          </a:p>
          <a:p>
            <a:r>
              <a:rPr lang="en-US" dirty="0"/>
              <a:t>Senseware being in the middle</a:t>
            </a:r>
          </a:p>
          <a:p>
            <a:r>
              <a:rPr lang="en-US" dirty="0" err="1"/>
              <a:t>Talos</a:t>
            </a:r>
            <a:r>
              <a:rPr lang="en-US" dirty="0"/>
              <a:t> is the smallest, likely smaller than </a:t>
            </a:r>
            <a:r>
              <a:rPr lang="en-US" dirty="0" err="1"/>
              <a:t>breezi</a:t>
            </a:r>
            <a:endParaRPr lang="en-US" dirty="0"/>
          </a:p>
        </p:txBody>
      </p:sp>
    </p:spTree>
    <p:extLst>
      <p:ext uri="{BB962C8B-B14F-4D97-AF65-F5344CB8AC3E}">
        <p14:creationId xmlns:p14="http://schemas.microsoft.com/office/powerpoint/2010/main" val="3338231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Within the webinar they also talked about the HVAC recommendations from various agencies and organizations such as CDC, ASHRAE.</a:t>
            </a:r>
          </a:p>
          <a:p>
            <a:pPr lvl="1"/>
            <a:r>
              <a:rPr lang="en-US" dirty="0"/>
              <a:t>Those recommendations are…</a:t>
            </a:r>
          </a:p>
          <a:p>
            <a:pPr lvl="1"/>
            <a:endParaRPr lang="en-US" dirty="0"/>
          </a:p>
          <a:p>
            <a:pPr lvl="0"/>
            <a:r>
              <a:rPr lang="en-US" dirty="0"/>
              <a:t>75F implemented those recommendations in their new product/service: epidemic mode</a:t>
            </a:r>
          </a:p>
        </p:txBody>
      </p:sp>
    </p:spTree>
    <p:extLst>
      <p:ext uri="{BB962C8B-B14F-4D97-AF65-F5344CB8AC3E}">
        <p14:creationId xmlns:p14="http://schemas.microsoft.com/office/powerpoint/2010/main" val="1685119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new company, it started in 2019 based on the CEO. It doesn’t have a </a:t>
            </a:r>
            <a:r>
              <a:rPr lang="en-US" dirty="0" err="1"/>
              <a:t>facebook</a:t>
            </a:r>
            <a:r>
              <a:rPr lang="en-US" dirty="0"/>
              <a:t>, no </a:t>
            </a:r>
            <a:r>
              <a:rPr lang="en-US" dirty="0" err="1"/>
              <a:t>crunchbase</a:t>
            </a:r>
            <a:r>
              <a:rPr lang="en-US" dirty="0"/>
              <a:t>. Just </a:t>
            </a:r>
            <a:r>
              <a:rPr lang="en-US" dirty="0" err="1"/>
              <a:t>linkedin</a:t>
            </a:r>
            <a:r>
              <a:rPr lang="en-US" dirty="0"/>
              <a:t> and twitter, they joined twitter in March 2020</a:t>
            </a:r>
          </a:p>
          <a:p>
            <a:endParaRPr lang="en-US" dirty="0"/>
          </a:p>
          <a:p>
            <a:r>
              <a:rPr lang="en-US" dirty="0"/>
              <a:t>Just some background info, </a:t>
            </a:r>
          </a:p>
          <a:p>
            <a:pPr lvl="1"/>
            <a:r>
              <a:rPr lang="en-US" dirty="0"/>
              <a:t>They say their product is for building owners and managers</a:t>
            </a:r>
          </a:p>
          <a:p>
            <a:pPr lvl="1"/>
            <a:r>
              <a:rPr lang="en-US" dirty="0"/>
              <a:t>The CEO called it… in an interview that was done </a:t>
            </a:r>
          </a:p>
          <a:p>
            <a:pPr lvl="1"/>
            <a:endParaRPr lang="en-US" dirty="0"/>
          </a:p>
          <a:p>
            <a:pPr lvl="0"/>
            <a:r>
              <a:rPr lang="en-US" dirty="0"/>
              <a:t>I wouldn’t necessarily say that they changed their business for COVID, since they just started</a:t>
            </a:r>
          </a:p>
          <a:p>
            <a:pPr lvl="1"/>
            <a:r>
              <a:rPr lang="en-US" dirty="0"/>
              <a:t>I found a single article written about an interview with him where he talked about how his product/service can serve as a powerful solution to COVID</a:t>
            </a:r>
          </a:p>
          <a:p>
            <a:pPr lvl="1"/>
            <a:r>
              <a:rPr lang="en-US" dirty="0"/>
              <a:t>Their company provides things such as HVAC monitoring, UV light monitoring.</a:t>
            </a:r>
          </a:p>
          <a:p>
            <a:pPr lvl="1"/>
            <a:endParaRPr lang="en-US" dirty="0"/>
          </a:p>
          <a:p>
            <a:pPr lvl="0"/>
            <a:r>
              <a:rPr lang="en-US" dirty="0"/>
              <a:t>They seem VERYY similar to </a:t>
            </a:r>
            <a:r>
              <a:rPr lang="en-US" dirty="0" err="1"/>
              <a:t>breezi</a:t>
            </a:r>
            <a:r>
              <a:rPr lang="en-US" dirty="0"/>
              <a:t>, but these are some images I got from their website….</a:t>
            </a:r>
          </a:p>
        </p:txBody>
      </p:sp>
    </p:spTree>
    <p:extLst>
      <p:ext uri="{BB962C8B-B14F-4D97-AF65-F5344CB8AC3E}">
        <p14:creationId xmlns:p14="http://schemas.microsoft.com/office/powerpoint/2010/main" val="3541810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two companies were not as closely related to </a:t>
            </a:r>
            <a:r>
              <a:rPr lang="en-US" dirty="0" err="1"/>
              <a:t>breezi</a:t>
            </a:r>
            <a:r>
              <a:rPr lang="en-US" dirty="0"/>
              <a:t> as </a:t>
            </a:r>
            <a:r>
              <a:rPr lang="en-US" dirty="0" err="1"/>
              <a:t>talos</a:t>
            </a:r>
            <a:r>
              <a:rPr lang="en-US" dirty="0"/>
              <a:t> and 75F, however I thought they were worth sharing.</a:t>
            </a:r>
          </a:p>
          <a:p>
            <a:endParaRPr lang="en-US" dirty="0"/>
          </a:p>
          <a:p>
            <a:r>
              <a:rPr lang="en-US" dirty="0"/>
              <a:t>I found that a lot of companies just remarketing their existing products to COVID with simple stuff like</a:t>
            </a:r>
          </a:p>
          <a:p>
            <a:pPr lvl="1"/>
            <a:r>
              <a:rPr lang="en-US" dirty="0"/>
              <a:t>New webpage</a:t>
            </a:r>
          </a:p>
          <a:p>
            <a:pPr lvl="1"/>
            <a:r>
              <a:rPr lang="en-US" dirty="0"/>
              <a:t>Resource center on their site</a:t>
            </a:r>
          </a:p>
          <a:p>
            <a:pPr lvl="1"/>
            <a:r>
              <a:rPr lang="en-US" dirty="0"/>
              <a:t>Blogs</a:t>
            </a:r>
          </a:p>
          <a:p>
            <a:pPr lvl="1"/>
            <a:r>
              <a:rPr lang="en-US" dirty="0"/>
              <a:t>And </a:t>
            </a:r>
            <a:r>
              <a:rPr lang="en-US" dirty="0" err="1"/>
              <a:t>etc</a:t>
            </a:r>
            <a:r>
              <a:rPr lang="en-US" dirty="0"/>
              <a:t>….</a:t>
            </a:r>
          </a:p>
        </p:txBody>
      </p:sp>
    </p:spTree>
    <p:extLst>
      <p:ext uri="{BB962C8B-B14F-4D97-AF65-F5344CB8AC3E}">
        <p14:creationId xmlns:p14="http://schemas.microsoft.com/office/powerpoint/2010/main" val="3414915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Company was founded in 2010.</a:t>
            </a:r>
          </a:p>
          <a:p>
            <a:r>
              <a:rPr lang="en-US" dirty="0"/>
              <a:t>Is a Canadian company that has an IPO, multiple acquisitions and a valuation of 111 million</a:t>
            </a:r>
          </a:p>
          <a:p>
            <a:endParaRPr lang="en-US" dirty="0"/>
          </a:p>
          <a:p>
            <a:r>
              <a:rPr lang="en-US" dirty="0"/>
              <a:t>They do business a lot of related areas, they are also present in the HVAC IoT sector.</a:t>
            </a:r>
          </a:p>
          <a:p>
            <a:r>
              <a:rPr lang="en-US" dirty="0"/>
              <a:t>The main value they provide here is: “managing your indoor air quality”</a:t>
            </a:r>
          </a:p>
          <a:p>
            <a:endParaRPr lang="en-US" dirty="0"/>
          </a:p>
          <a:p>
            <a:r>
              <a:rPr lang="en-US" dirty="0"/>
              <a:t>COVID initiatives are the ways they changed/adapted to COVID</a:t>
            </a:r>
          </a:p>
          <a:p>
            <a:pPr lvl="1"/>
            <a:r>
              <a:rPr lang="en-US" dirty="0"/>
              <a:t>They gave COVID 19 its own space on their website</a:t>
            </a:r>
          </a:p>
          <a:p>
            <a:pPr lvl="1"/>
            <a:r>
              <a:rPr lang="en-US" dirty="0"/>
              <a:t>In that section they specifically point out, “We provide all-in-one solutions for Retail, restaurants, ….</a:t>
            </a:r>
          </a:p>
          <a:p>
            <a:pPr lvl="1"/>
            <a:r>
              <a:rPr lang="en-US" dirty="0"/>
              <a:t>Provide optional air filtration to capture and kill viruses </a:t>
            </a:r>
          </a:p>
          <a:p>
            <a:pPr lvl="1"/>
            <a:r>
              <a:rPr lang="en-US" dirty="0"/>
              <a:t>They also, have a COVID resource center, blogs, and info product such as pdf </a:t>
            </a:r>
            <a:r>
              <a:rPr lang="en-US" dirty="0" err="1"/>
              <a:t>ebooks</a:t>
            </a:r>
            <a:r>
              <a:rPr lang="en-US" dirty="0"/>
              <a:t> to capture and audience on their site</a:t>
            </a:r>
          </a:p>
          <a:p>
            <a:pPr lvl="1"/>
            <a:endParaRPr lang="en-US" dirty="0"/>
          </a:p>
          <a:p>
            <a:pPr lvl="0"/>
            <a:r>
              <a:rPr lang="en-US" dirty="0"/>
              <a:t>I’m not sure about the optional air filtration system, but it seems as if there was not much change to their original business. Just re-marketing and giving COVID its own section on their site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56659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733219" y="2235351"/>
            <a:ext cx="385200" cy="0"/>
          </a:xfrm>
          <a:prstGeom prst="straightConnector1">
            <a:avLst/>
          </a:prstGeom>
          <a:noFill/>
          <a:ln w="28575" cap="flat" cmpd="sng">
            <a:solidFill>
              <a:schemeClr val="dk1"/>
            </a:solidFill>
            <a:prstDash val="solid"/>
            <a:round/>
            <a:headEnd type="none" w="sm" len="sm"/>
            <a:tailEnd type="none" w="sm" len="sm"/>
          </a:ln>
        </p:spPr>
      </p:cxnSp>
      <p:sp>
        <p:nvSpPr>
          <p:cNvPr id="13" name="Google Shape;13;p2"/>
          <p:cNvSpPr txBox="1">
            <a:spLocks noGrp="1"/>
          </p:cNvSpPr>
          <p:nvPr>
            <p:ph type="ctrTitle"/>
          </p:nvPr>
        </p:nvSpPr>
        <p:spPr>
          <a:xfrm>
            <a:off x="630600" y="136800"/>
            <a:ext cx="7893000" cy="1853700"/>
          </a:xfrm>
          <a:prstGeom prst="rect">
            <a:avLst/>
          </a:prstGeom>
        </p:spPr>
        <p:txBody>
          <a:bodyPr spcFirstLastPara="1" wrap="square" lIns="91425" tIns="91425" rIns="91425" bIns="91425" anchor="b" anchorCtr="0">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a:endParaRPr/>
          </a:p>
        </p:txBody>
      </p:sp>
      <p:sp>
        <p:nvSpPr>
          <p:cNvPr id="14" name="Google Shape;14;p2"/>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txBox="1">
            <a:spLocks noGrp="1"/>
          </p:cNvSpPr>
          <p:nvPr>
            <p:ph type="title" hasCustomPrompt="1"/>
          </p:nvPr>
        </p:nvSpPr>
        <p:spPr>
          <a:xfrm>
            <a:off x="586725" y="1353788"/>
            <a:ext cx="79707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a:spLocks noGrp="1"/>
          </p:cNvSpPr>
          <p:nvPr>
            <p:ph type="body" idx="1"/>
          </p:nvPr>
        </p:nvSpPr>
        <p:spPr>
          <a:xfrm>
            <a:off x="586725" y="2968388"/>
            <a:ext cx="79707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1" name="Google Shape;6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title"/>
          </p:nvPr>
        </p:nvSpPr>
        <p:spPr>
          <a:xfrm>
            <a:off x="509550" y="1921350"/>
            <a:ext cx="8124900" cy="130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4" name="Google Shape;24;p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w="28575" cap="flat" cmpd="sng">
            <a:solidFill>
              <a:schemeClr val="dk1"/>
            </a:solidFill>
            <a:prstDash val="solid"/>
            <a:round/>
            <a:headEnd type="none" w="sm" len="sm"/>
            <a:tailEnd type="none" w="sm" len="sm"/>
          </a:ln>
        </p:spPr>
      </p:cxnSp>
      <p:sp>
        <p:nvSpPr>
          <p:cNvPr id="29" name="Google Shape;29;p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5"/>
          <p:cNvSpPr txBox="1">
            <a:spLocks noGrp="1"/>
          </p:cNvSpPr>
          <p:nvPr>
            <p:ph type="body" idx="1"/>
          </p:nvPr>
        </p:nvSpPr>
        <p:spPr>
          <a:xfrm>
            <a:off x="3117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5"/>
          <p:cNvSpPr txBox="1">
            <a:spLocks noGrp="1"/>
          </p:cNvSpPr>
          <p:nvPr>
            <p:ph type="body" idx="2"/>
          </p:nvPr>
        </p:nvSpPr>
        <p:spPr>
          <a:xfrm>
            <a:off x="4832400" y="1417950"/>
            <a:ext cx="3999900" cy="315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w="28575" cap="flat" cmpd="sng">
            <a:solidFill>
              <a:schemeClr val="dk1"/>
            </a:solidFill>
            <a:prstDash val="solid"/>
            <a:round/>
            <a:headEnd type="none" w="sm" len="sm"/>
            <a:tailEnd type="none" w="sm" len="sm"/>
          </a:ln>
        </p:spPr>
      </p:cxnSp>
      <p:sp>
        <p:nvSpPr>
          <p:cNvPr id="38" name="Google Shape;38;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311700" y="1640350"/>
            <a:ext cx="2808000" cy="2928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a:off x="586721" y="5076900"/>
            <a:ext cx="7970700" cy="6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 name="Google Shape;4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9" name="Google Shape;49;p9"/>
          <p:cNvSpPr txBox="1">
            <a:spLocks noGrp="1"/>
          </p:cNvSpPr>
          <p:nvPr>
            <p:ph type="title"/>
          </p:nvPr>
        </p:nvSpPr>
        <p:spPr>
          <a:xfrm>
            <a:off x="265500" y="1084625"/>
            <a:ext cx="4045200" cy="17070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0" name="Google Shape;50;p9"/>
          <p:cNvSpPr txBox="1">
            <a:spLocks noGrp="1"/>
          </p:cNvSpPr>
          <p:nvPr>
            <p:ph type="subTitle" idx="1"/>
          </p:nvPr>
        </p:nvSpPr>
        <p:spPr>
          <a:xfrm>
            <a:off x="265500" y="2845200"/>
            <a:ext cx="4045200" cy="1421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a:endParaRPr/>
          </a:p>
        </p:txBody>
      </p:sp>
      <p:sp>
        <p:nvSpPr>
          <p:cNvPr id="51" name="Google Shape;5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52" name="Google Shape;5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5" name="Google Shape;5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lue-go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725"/>
            <a:ext cx="8520600" cy="645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417800"/>
            <a:ext cx="8520600" cy="3150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www.mcloudcorp/backtobusiness.co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3" Type="http://schemas.openxmlformats.org/officeDocument/2006/relationships/hyperlink" Target="http://www.senseware.co/covid-19"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CA26DF39-4600-B044-9587-FFF609748658}"/>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5888382" y="2137967"/>
            <a:ext cx="2483636" cy="2483636"/>
          </a:xfrm>
          <a:prstGeom prst="rect">
            <a:avLst/>
          </a:prstGeom>
          <a:ln>
            <a:noFill/>
          </a:ln>
          <a:effectLst>
            <a:softEdge rad="112500"/>
          </a:effectLst>
        </p:spPr>
      </p:pic>
      <p:sp>
        <p:nvSpPr>
          <p:cNvPr id="68" name="Google Shape;68;p13"/>
          <p:cNvSpPr txBox="1">
            <a:spLocks noGrp="1"/>
          </p:cNvSpPr>
          <p:nvPr>
            <p:ph type="ctrTitle"/>
          </p:nvPr>
        </p:nvSpPr>
        <p:spPr>
          <a:xfrm>
            <a:off x="625500" y="569750"/>
            <a:ext cx="8180570" cy="18537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en" dirty="0"/>
              <a:t>HVAC Companies and their</a:t>
            </a:r>
            <a:endParaRPr dirty="0"/>
          </a:p>
          <a:p>
            <a:pPr marL="0" lvl="0" indent="0" algn="l" rtl="0">
              <a:spcBef>
                <a:spcPts val="1000"/>
              </a:spcBef>
              <a:spcAft>
                <a:spcPts val="0"/>
              </a:spcAft>
              <a:buNone/>
            </a:pPr>
            <a:r>
              <a:rPr lang="en" dirty="0"/>
              <a:t>Covid-19 </a:t>
            </a:r>
            <a:r>
              <a:rPr lang="en-US" dirty="0"/>
              <a:t>initiatives</a:t>
            </a:r>
            <a:r>
              <a:rPr lang="en" dirty="0"/>
              <a:t> </a:t>
            </a:r>
            <a:endParaRPr dirty="0"/>
          </a:p>
        </p:txBody>
      </p:sp>
      <p:sp>
        <p:nvSpPr>
          <p:cNvPr id="69" name="Google Shape;69;p13"/>
          <p:cNvSpPr txBox="1">
            <a:spLocks noGrp="1"/>
          </p:cNvSpPr>
          <p:nvPr>
            <p:ph type="subTitle" idx="1"/>
          </p:nvPr>
        </p:nvSpPr>
        <p:spPr>
          <a:xfrm>
            <a:off x="630600" y="3228375"/>
            <a:ext cx="7893000" cy="1274100"/>
          </a:xfrm>
          <a:prstGeom prst="rect">
            <a:avLst/>
          </a:prstGeom>
        </p:spPr>
        <p:txBody>
          <a:bodyPr spcFirstLastPara="1" wrap="square" lIns="91425" tIns="91425" rIns="91425" bIns="91425" anchor="b" anchorCtr="0">
            <a:noAutofit/>
          </a:bodyPr>
          <a:lstStyle/>
          <a:p>
            <a:pPr marL="0" lvl="0" indent="0" algn="l" rtl="0">
              <a:spcBef>
                <a:spcPts val="1000"/>
              </a:spcBef>
              <a:spcAft>
                <a:spcPts val="0"/>
              </a:spcAft>
              <a:buNone/>
            </a:pPr>
            <a:r>
              <a:rPr lang="en" dirty="0" err="1">
                <a:solidFill>
                  <a:schemeClr val="tx1"/>
                </a:solidFill>
              </a:rPr>
              <a:t>Parth</a:t>
            </a:r>
            <a:r>
              <a:rPr lang="en" dirty="0">
                <a:solidFill>
                  <a:schemeClr val="tx1"/>
                </a:solidFill>
              </a:rPr>
              <a:t> Patel</a:t>
            </a:r>
            <a:endParaRPr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a:extLst>
              <a:ext uri="{FF2B5EF4-FFF2-40B4-BE49-F238E27FC236}">
                <a16:creationId xmlns:a16="http://schemas.microsoft.com/office/drawing/2014/main" id="{2BD419F6-9E70-E143-A851-5A37AC64E9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621"/>
          <a:stretch/>
        </p:blipFill>
        <p:spPr bwMode="auto">
          <a:xfrm>
            <a:off x="2106055" y="1432877"/>
            <a:ext cx="6759920" cy="33402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40CAA24-279F-144C-8B9B-93324B874BFA}"/>
              </a:ext>
            </a:extLst>
          </p:cNvPr>
          <p:cNvSpPr txBox="1"/>
          <p:nvPr/>
        </p:nvSpPr>
        <p:spPr>
          <a:xfrm>
            <a:off x="182880" y="128016"/>
            <a:ext cx="4453128" cy="1077218"/>
          </a:xfrm>
          <a:prstGeom prst="rect">
            <a:avLst/>
          </a:prstGeom>
          <a:noFill/>
        </p:spPr>
        <p:txBody>
          <a:bodyPr wrap="square" rtlCol="0">
            <a:spAutoFit/>
          </a:bodyPr>
          <a:lstStyle/>
          <a:p>
            <a:r>
              <a:rPr lang="en-US" sz="3200" dirty="0">
                <a:solidFill>
                  <a:schemeClr val="tx1"/>
                </a:solidFill>
              </a:rPr>
              <a:t>Demo Image of HVAC Monitoring platform  </a:t>
            </a:r>
          </a:p>
        </p:txBody>
      </p:sp>
    </p:spTree>
    <p:extLst>
      <p:ext uri="{BB962C8B-B14F-4D97-AF65-F5344CB8AC3E}">
        <p14:creationId xmlns:p14="http://schemas.microsoft.com/office/powerpoint/2010/main" val="1151414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2AF29-1502-6B44-8B79-4AA73C7966DF}"/>
              </a:ext>
            </a:extLst>
          </p:cNvPr>
          <p:cNvSpPr>
            <a:spLocks noGrp="1"/>
          </p:cNvSpPr>
          <p:nvPr>
            <p:ph type="title"/>
          </p:nvPr>
        </p:nvSpPr>
        <p:spPr/>
        <p:txBody>
          <a:bodyPr/>
          <a:lstStyle/>
          <a:p>
            <a:r>
              <a:rPr lang="en-US" dirty="0"/>
              <a:t>mCloud corp</a:t>
            </a:r>
          </a:p>
        </p:txBody>
      </p:sp>
      <p:sp>
        <p:nvSpPr>
          <p:cNvPr id="3" name="Text Placeholder 2">
            <a:extLst>
              <a:ext uri="{FF2B5EF4-FFF2-40B4-BE49-F238E27FC236}">
                <a16:creationId xmlns:a16="http://schemas.microsoft.com/office/drawing/2014/main" id="{33D5F1A6-F399-5149-B788-9CB69E66CFB6}"/>
              </a:ext>
            </a:extLst>
          </p:cNvPr>
          <p:cNvSpPr>
            <a:spLocks noGrp="1"/>
          </p:cNvSpPr>
          <p:nvPr>
            <p:ph type="body" idx="1"/>
          </p:nvPr>
        </p:nvSpPr>
        <p:spPr/>
        <p:txBody>
          <a:bodyPr/>
          <a:lstStyle/>
          <a:p>
            <a:r>
              <a:rPr lang="en-US" b="1" dirty="0"/>
              <a:t>Background</a:t>
            </a:r>
          </a:p>
          <a:p>
            <a:pPr lvl="1">
              <a:lnSpc>
                <a:spcPct val="50000"/>
              </a:lnSpc>
            </a:pPr>
            <a:r>
              <a:rPr lang="en-US" dirty="0"/>
              <a:t>Founded 2010</a:t>
            </a:r>
          </a:p>
          <a:p>
            <a:pPr lvl="1">
              <a:lnSpc>
                <a:spcPct val="50000"/>
              </a:lnSpc>
            </a:pPr>
            <a:r>
              <a:rPr lang="en-US" dirty="0"/>
              <a:t>Does business in sectors of AI, analytics, and IoT; Also present in HVAC IoT sphere</a:t>
            </a:r>
          </a:p>
          <a:p>
            <a:pPr lvl="1">
              <a:lnSpc>
                <a:spcPct val="50000"/>
              </a:lnSpc>
            </a:pPr>
            <a:r>
              <a:rPr lang="en-US" dirty="0"/>
              <a:t>Value they provide: “managing your indoor air quality”</a:t>
            </a:r>
          </a:p>
          <a:p>
            <a:pPr>
              <a:lnSpc>
                <a:spcPct val="150000"/>
              </a:lnSpc>
            </a:pPr>
            <a:r>
              <a:rPr lang="en-US" b="1" dirty="0"/>
              <a:t>COVID Initiatives</a:t>
            </a:r>
            <a:r>
              <a:rPr lang="en-US" dirty="0"/>
              <a:t> (</a:t>
            </a:r>
            <a:r>
              <a:rPr lang="en-US" dirty="0">
                <a:hlinkClick r:id="rId3"/>
              </a:rPr>
              <a:t>www.mcloudcorp/backtobusiness.com</a:t>
            </a:r>
            <a:r>
              <a:rPr lang="en-US" dirty="0"/>
              <a:t>)</a:t>
            </a:r>
          </a:p>
          <a:p>
            <a:pPr lvl="1">
              <a:lnSpc>
                <a:spcPct val="50000"/>
              </a:lnSpc>
            </a:pPr>
            <a:r>
              <a:rPr lang="en-US" dirty="0"/>
              <a:t>Provide all-in-one solutions for Retail, Restaurants, Long-term care, Commercial</a:t>
            </a:r>
          </a:p>
          <a:p>
            <a:pPr lvl="1">
              <a:lnSpc>
                <a:spcPct val="50000"/>
              </a:lnSpc>
            </a:pPr>
            <a:r>
              <a:rPr lang="en-US" dirty="0"/>
              <a:t>Provide optional air quality filtration to ”capture and kill” viruses (hospital grade)</a:t>
            </a:r>
          </a:p>
          <a:p>
            <a:pPr lvl="1">
              <a:lnSpc>
                <a:spcPct val="50000"/>
              </a:lnSpc>
            </a:pPr>
            <a:r>
              <a:rPr lang="en-US" dirty="0"/>
              <a:t>COVID 19 resource center, blogs, informative products</a:t>
            </a:r>
          </a:p>
          <a:p>
            <a:pPr>
              <a:lnSpc>
                <a:spcPct val="150000"/>
              </a:lnSpc>
            </a:pPr>
            <a:r>
              <a:rPr lang="en-US" b="1" dirty="0"/>
              <a:t>Marketing scheme</a:t>
            </a:r>
          </a:p>
          <a:p>
            <a:pPr lvl="1">
              <a:lnSpc>
                <a:spcPct val="50000"/>
              </a:lnSpc>
            </a:pPr>
            <a:r>
              <a:rPr lang="en-US" dirty="0"/>
              <a:t>Not much change to their original business. Different marketing and special section of website</a:t>
            </a:r>
          </a:p>
        </p:txBody>
      </p:sp>
      <p:pic>
        <p:nvPicPr>
          <p:cNvPr id="5" name="Picture 4" descr="A picture containing drawing&#10;&#10;Description automatically generated">
            <a:extLst>
              <a:ext uri="{FF2B5EF4-FFF2-40B4-BE49-F238E27FC236}">
                <a16:creationId xmlns:a16="http://schemas.microsoft.com/office/drawing/2014/main" id="{513C78ED-2846-D143-971A-572F2558E370}"/>
              </a:ext>
            </a:extLst>
          </p:cNvPr>
          <p:cNvPicPr>
            <a:picLocks noChangeAspect="1"/>
          </p:cNvPicPr>
          <p:nvPr/>
        </p:nvPicPr>
        <p:blipFill>
          <a:blip r:embed="rId4"/>
          <a:stretch>
            <a:fillRect/>
          </a:stretch>
        </p:blipFill>
        <p:spPr>
          <a:xfrm>
            <a:off x="5881661" y="825618"/>
            <a:ext cx="3017242" cy="7769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3232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C6B06-9F95-6246-AA11-8E3497237AE4}"/>
              </a:ext>
            </a:extLst>
          </p:cNvPr>
          <p:cNvSpPr>
            <a:spLocks noGrp="1"/>
          </p:cNvSpPr>
          <p:nvPr>
            <p:ph type="title"/>
          </p:nvPr>
        </p:nvSpPr>
        <p:spPr/>
        <p:txBody>
          <a:bodyPr/>
          <a:lstStyle/>
          <a:p>
            <a:r>
              <a:rPr lang="en-US" dirty="0" err="1"/>
              <a:t>Senseware.co</a:t>
            </a:r>
            <a:endParaRPr lang="en-US" dirty="0"/>
          </a:p>
        </p:txBody>
      </p:sp>
      <p:sp>
        <p:nvSpPr>
          <p:cNvPr id="3" name="Text Placeholder 2">
            <a:extLst>
              <a:ext uri="{FF2B5EF4-FFF2-40B4-BE49-F238E27FC236}">
                <a16:creationId xmlns:a16="http://schemas.microsoft.com/office/drawing/2014/main" id="{9DA4AFC0-B2AF-CA43-A3B6-EED688CD3D91}"/>
              </a:ext>
            </a:extLst>
          </p:cNvPr>
          <p:cNvSpPr>
            <a:spLocks noGrp="1"/>
          </p:cNvSpPr>
          <p:nvPr>
            <p:ph type="body" idx="1"/>
          </p:nvPr>
        </p:nvSpPr>
        <p:spPr/>
        <p:txBody>
          <a:bodyPr/>
          <a:lstStyle/>
          <a:p>
            <a:r>
              <a:rPr lang="en-US" b="1" dirty="0"/>
              <a:t>Background </a:t>
            </a:r>
          </a:p>
          <a:p>
            <a:pPr lvl="1">
              <a:lnSpc>
                <a:spcPct val="50000"/>
              </a:lnSpc>
            </a:pPr>
            <a:r>
              <a:rPr lang="en-US" dirty="0"/>
              <a:t>Founded 2013</a:t>
            </a:r>
          </a:p>
          <a:p>
            <a:pPr lvl="1">
              <a:lnSpc>
                <a:spcPct val="50000"/>
              </a:lnSpc>
            </a:pPr>
            <a:r>
              <a:rPr lang="en-US" dirty="0"/>
              <a:t>Is an IoT platform. Has a scalable modular IoT setup allows for quick deployment </a:t>
            </a:r>
          </a:p>
          <a:p>
            <a:pPr lvl="1">
              <a:lnSpc>
                <a:spcPct val="50000"/>
              </a:lnSpc>
            </a:pPr>
            <a:r>
              <a:rPr lang="en-US" dirty="0"/>
              <a:t>More Orientation towards monitoring  </a:t>
            </a:r>
          </a:p>
          <a:p>
            <a:pPr>
              <a:lnSpc>
                <a:spcPct val="200000"/>
              </a:lnSpc>
            </a:pPr>
            <a:r>
              <a:rPr lang="en-US" b="1" dirty="0"/>
              <a:t>COVID Initiatives </a:t>
            </a:r>
            <a:r>
              <a:rPr lang="en-US" dirty="0"/>
              <a:t>(</a:t>
            </a:r>
            <a:r>
              <a:rPr lang="en-US" dirty="0">
                <a:hlinkClick r:id="rId3"/>
              </a:rPr>
              <a:t>www.senseware.co/covid-19</a:t>
            </a:r>
            <a:r>
              <a:rPr lang="en-US" dirty="0"/>
              <a:t>)</a:t>
            </a:r>
          </a:p>
          <a:p>
            <a:pPr lvl="1">
              <a:lnSpc>
                <a:spcPct val="50000"/>
              </a:lnSpc>
            </a:pPr>
            <a:r>
              <a:rPr lang="en-US" dirty="0"/>
              <a:t>Special COVID19 cleanroom grade airborne IAQ and HVAC solution</a:t>
            </a:r>
          </a:p>
          <a:p>
            <a:pPr lvl="1">
              <a:lnSpc>
                <a:spcPct val="50000"/>
              </a:lnSpc>
            </a:pPr>
            <a:r>
              <a:rPr lang="en-US" dirty="0"/>
              <a:t>Published white paper: “Using IoT environmental sensing to reopen spaces"</a:t>
            </a:r>
          </a:p>
          <a:p>
            <a:pPr>
              <a:lnSpc>
                <a:spcPct val="200000"/>
              </a:lnSpc>
            </a:pPr>
            <a:r>
              <a:rPr lang="en-US" b="1" dirty="0"/>
              <a:t>Marketing scheme</a:t>
            </a:r>
          </a:p>
          <a:p>
            <a:pPr lvl="1">
              <a:lnSpc>
                <a:spcPct val="50000"/>
              </a:lnSpc>
            </a:pPr>
            <a:r>
              <a:rPr lang="en-US" dirty="0"/>
              <a:t>Like mCloud corp, Senseware simply re-marketed existing product/service to COVID19</a:t>
            </a:r>
          </a:p>
          <a:p>
            <a:endParaRPr lang="en-US" dirty="0"/>
          </a:p>
        </p:txBody>
      </p:sp>
      <p:pic>
        <p:nvPicPr>
          <p:cNvPr id="5" name="Picture 4" descr="A picture containing drawing&#10;&#10;Description automatically generated">
            <a:extLst>
              <a:ext uri="{FF2B5EF4-FFF2-40B4-BE49-F238E27FC236}">
                <a16:creationId xmlns:a16="http://schemas.microsoft.com/office/drawing/2014/main" id="{CD3EA092-073A-4E4D-96B4-A49CF4DC39C5}"/>
              </a:ext>
            </a:extLst>
          </p:cNvPr>
          <p:cNvPicPr>
            <a:picLocks noChangeAspect="1"/>
          </p:cNvPicPr>
          <p:nvPr/>
        </p:nvPicPr>
        <p:blipFill>
          <a:blip r:embed="rId4"/>
          <a:stretch>
            <a:fillRect/>
          </a:stretch>
        </p:blipFill>
        <p:spPr>
          <a:xfrm>
            <a:off x="5957740" y="927534"/>
            <a:ext cx="2799762" cy="8373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04422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ABCAF580-F5F8-FE4E-9798-3AF97F11CBC3}"/>
              </a:ext>
            </a:extLst>
          </p:cNvPr>
          <p:cNvPicPr>
            <a:picLocks noChangeAspect="1"/>
          </p:cNvPicPr>
          <p:nvPr/>
        </p:nvPicPr>
        <p:blipFill>
          <a:blip r:embed="rId2"/>
          <a:stretch>
            <a:fillRect/>
          </a:stretch>
        </p:blipFill>
        <p:spPr>
          <a:xfrm>
            <a:off x="3560521" y="1808922"/>
            <a:ext cx="5583479" cy="3334578"/>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2742F218-F6C8-C74D-8B86-AEC91BBE1A8B}"/>
              </a:ext>
            </a:extLst>
          </p:cNvPr>
          <p:cNvPicPr>
            <a:picLocks noChangeAspect="1"/>
          </p:cNvPicPr>
          <p:nvPr/>
        </p:nvPicPr>
        <p:blipFill>
          <a:blip r:embed="rId3"/>
          <a:stretch>
            <a:fillRect/>
          </a:stretch>
        </p:blipFill>
        <p:spPr>
          <a:xfrm>
            <a:off x="0" y="0"/>
            <a:ext cx="6460435" cy="1792077"/>
          </a:xfrm>
          <a:prstGeom prst="rect">
            <a:avLst/>
          </a:prstGeom>
        </p:spPr>
      </p:pic>
      <p:sp>
        <p:nvSpPr>
          <p:cNvPr id="7" name="TextBox 6">
            <a:extLst>
              <a:ext uri="{FF2B5EF4-FFF2-40B4-BE49-F238E27FC236}">
                <a16:creationId xmlns:a16="http://schemas.microsoft.com/office/drawing/2014/main" id="{A3BC9836-7593-5F4A-8598-70EAC4041BA0}"/>
              </a:ext>
            </a:extLst>
          </p:cNvPr>
          <p:cNvSpPr txBox="1"/>
          <p:nvPr/>
        </p:nvSpPr>
        <p:spPr>
          <a:xfrm>
            <a:off x="1311965" y="3061252"/>
            <a:ext cx="2146852" cy="1077218"/>
          </a:xfrm>
          <a:prstGeom prst="rect">
            <a:avLst/>
          </a:prstGeom>
          <a:noFill/>
        </p:spPr>
        <p:txBody>
          <a:bodyPr wrap="square" rtlCol="0">
            <a:spAutoFit/>
          </a:bodyPr>
          <a:lstStyle/>
          <a:p>
            <a:r>
              <a:rPr lang="en-US" sz="1600" dirty="0">
                <a:solidFill>
                  <a:schemeClr val="tx1"/>
                </a:solidFill>
                <a:latin typeface="Lato" panose="020F0502020204030203" pitchFamily="34" charset="77"/>
              </a:rPr>
              <a:t>Helps with detecting potential threats from infectious Aerosols i.e. COVID19</a:t>
            </a:r>
          </a:p>
        </p:txBody>
      </p:sp>
      <p:sp>
        <p:nvSpPr>
          <p:cNvPr id="8" name="TextBox 7">
            <a:extLst>
              <a:ext uri="{FF2B5EF4-FFF2-40B4-BE49-F238E27FC236}">
                <a16:creationId xmlns:a16="http://schemas.microsoft.com/office/drawing/2014/main" id="{F32D7B3A-D58D-174B-BA57-1A52408A64C8}"/>
              </a:ext>
            </a:extLst>
          </p:cNvPr>
          <p:cNvSpPr txBox="1"/>
          <p:nvPr/>
        </p:nvSpPr>
        <p:spPr>
          <a:xfrm>
            <a:off x="6599582" y="248478"/>
            <a:ext cx="1779105" cy="954107"/>
          </a:xfrm>
          <a:prstGeom prst="rect">
            <a:avLst/>
          </a:prstGeom>
          <a:noFill/>
        </p:spPr>
        <p:txBody>
          <a:bodyPr wrap="square" rtlCol="0">
            <a:spAutoFit/>
          </a:bodyPr>
          <a:lstStyle/>
          <a:p>
            <a:r>
              <a:rPr lang="en-US" dirty="0">
                <a:solidFill>
                  <a:schemeClr val="tx1"/>
                </a:solidFill>
                <a:latin typeface="Lato" panose="020F0502020204030203" pitchFamily="34" charset="77"/>
              </a:rPr>
              <a:t>Provides Particulate matter sensing for IAQ monitoring </a:t>
            </a:r>
          </a:p>
          <a:p>
            <a:endParaRPr lang="en-US" dirty="0"/>
          </a:p>
        </p:txBody>
      </p:sp>
    </p:spTree>
    <p:extLst>
      <p:ext uri="{BB962C8B-B14F-4D97-AF65-F5344CB8AC3E}">
        <p14:creationId xmlns:p14="http://schemas.microsoft.com/office/powerpoint/2010/main" val="1568694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C4CE4-40E7-1E4B-BC5F-55BF6CD39B27}"/>
              </a:ext>
            </a:extLst>
          </p:cNvPr>
          <p:cNvSpPr>
            <a:spLocks noGrp="1"/>
          </p:cNvSpPr>
          <p:nvPr>
            <p:ph type="title"/>
          </p:nvPr>
        </p:nvSpPr>
        <p:spPr>
          <a:xfrm>
            <a:off x="311700" y="184324"/>
            <a:ext cx="8520600" cy="645000"/>
          </a:xfrm>
        </p:spPr>
        <p:txBody>
          <a:bodyPr/>
          <a:lstStyle/>
          <a:p>
            <a:r>
              <a:rPr lang="en-US" dirty="0"/>
              <a:t>Possible Ideas for </a:t>
            </a:r>
            <a:r>
              <a:rPr lang="en-US" dirty="0" err="1"/>
              <a:t>Breezi</a:t>
            </a:r>
            <a:endParaRPr lang="en-US" dirty="0"/>
          </a:p>
        </p:txBody>
      </p:sp>
      <p:sp>
        <p:nvSpPr>
          <p:cNvPr id="3" name="Text Placeholder 2">
            <a:extLst>
              <a:ext uri="{FF2B5EF4-FFF2-40B4-BE49-F238E27FC236}">
                <a16:creationId xmlns:a16="http://schemas.microsoft.com/office/drawing/2014/main" id="{67F46B29-8CB2-4247-8251-BB742EBCFFB5}"/>
              </a:ext>
            </a:extLst>
          </p:cNvPr>
          <p:cNvSpPr>
            <a:spLocks noGrp="1"/>
          </p:cNvSpPr>
          <p:nvPr>
            <p:ph type="body" idx="1"/>
          </p:nvPr>
        </p:nvSpPr>
        <p:spPr>
          <a:xfrm>
            <a:off x="311700" y="1163276"/>
            <a:ext cx="8520600" cy="3150900"/>
          </a:xfrm>
        </p:spPr>
        <p:txBody>
          <a:bodyPr/>
          <a:lstStyle/>
          <a:p>
            <a:pPr>
              <a:buAutoNum type="arabicParenR"/>
            </a:pPr>
            <a:r>
              <a:rPr lang="en-US" sz="1600" b="1" dirty="0"/>
              <a:t>Scenario 1</a:t>
            </a:r>
            <a:r>
              <a:rPr lang="en-US" sz="1600" dirty="0"/>
              <a:t>: Customer is buying from </a:t>
            </a:r>
            <a:r>
              <a:rPr lang="en-US" sz="1600" dirty="0" err="1"/>
              <a:t>Breezi</a:t>
            </a:r>
            <a:r>
              <a:rPr lang="en-US" sz="1600" dirty="0"/>
              <a:t> for reason </a:t>
            </a:r>
            <a:r>
              <a:rPr lang="en-US" sz="1600" b="1" i="1" dirty="0"/>
              <a:t>X. </a:t>
            </a:r>
            <a:r>
              <a:rPr lang="en-US" sz="1600" dirty="0"/>
              <a:t>Assuming normal installation and no specialization for COVID. During the Sales Pitch: </a:t>
            </a:r>
            <a:r>
              <a:rPr lang="en-US" sz="1600" dirty="0" err="1"/>
              <a:t>Breezi</a:t>
            </a:r>
            <a:r>
              <a:rPr lang="en-US" sz="1600" dirty="0"/>
              <a:t> can talk about COVID19 era benefits</a:t>
            </a:r>
          </a:p>
          <a:p>
            <a:pPr marL="114300" indent="0" algn="ctr">
              <a:buNone/>
            </a:pPr>
            <a:r>
              <a:rPr lang="en-US" sz="1600" b="1" i="1" dirty="0"/>
              <a:t>This is continuing current modus operandi</a:t>
            </a:r>
            <a:endParaRPr lang="en-US" sz="1200" b="1" i="1" dirty="0"/>
          </a:p>
          <a:p>
            <a:pPr lvl="1"/>
            <a:r>
              <a:rPr lang="en-US" dirty="0"/>
              <a:t>”</a:t>
            </a:r>
            <a:r>
              <a:rPr lang="en-US" dirty="0" err="1"/>
              <a:t>Airpulse</a:t>
            </a:r>
            <a:r>
              <a:rPr lang="en-US" dirty="0"/>
              <a:t> can monitor air flow, air quality in the rooms….”                                                                        “</a:t>
            </a:r>
            <a:r>
              <a:rPr lang="en-US" dirty="0" err="1"/>
              <a:t>Airpulse</a:t>
            </a:r>
            <a:r>
              <a:rPr lang="en-US" dirty="0"/>
              <a:t> can monitor the amount of fresh air entering / amount of air changes.” </a:t>
            </a:r>
          </a:p>
          <a:p>
            <a:pPr marL="114300" indent="0">
              <a:lnSpc>
                <a:spcPct val="100000"/>
              </a:lnSpc>
              <a:buNone/>
            </a:pPr>
            <a:endParaRPr lang="en-US" dirty="0"/>
          </a:p>
          <a:p>
            <a:pPr marL="114300" indent="0">
              <a:lnSpc>
                <a:spcPct val="100000"/>
              </a:lnSpc>
              <a:buNone/>
            </a:pPr>
            <a:r>
              <a:rPr lang="en-US" dirty="0"/>
              <a:t>2</a:t>
            </a:r>
            <a:r>
              <a:rPr lang="en-US" b="1" dirty="0"/>
              <a:t>) </a:t>
            </a:r>
            <a:r>
              <a:rPr lang="en-US" sz="1600" b="1" dirty="0"/>
              <a:t>Scenario 2</a:t>
            </a:r>
            <a:r>
              <a:rPr lang="en-US" sz="1600" dirty="0"/>
              <a:t>: Customer is interested in buying product specifically for COVID times. This is assuming that the customer was drawn to </a:t>
            </a:r>
            <a:r>
              <a:rPr lang="en-US" sz="1600" dirty="0" err="1"/>
              <a:t>Breezi</a:t>
            </a:r>
            <a:r>
              <a:rPr lang="en-US" sz="1600" dirty="0"/>
              <a:t> for a COVID solution. </a:t>
            </a:r>
          </a:p>
          <a:p>
            <a:pPr marL="114300" indent="0">
              <a:lnSpc>
                <a:spcPct val="100000"/>
              </a:lnSpc>
              <a:buNone/>
            </a:pPr>
            <a:endParaRPr lang="en-US" sz="1600" b="1" i="1" dirty="0"/>
          </a:p>
          <a:p>
            <a:pPr marL="114300" indent="0" algn="ctr">
              <a:lnSpc>
                <a:spcPct val="100000"/>
              </a:lnSpc>
              <a:buNone/>
            </a:pPr>
            <a:r>
              <a:rPr lang="en-US" sz="1600" b="1" i="1" dirty="0"/>
              <a:t>This will require a branched off section of </a:t>
            </a:r>
            <a:r>
              <a:rPr lang="en-US" sz="1600" b="1" i="1" dirty="0" err="1"/>
              <a:t>Breezi</a:t>
            </a:r>
            <a:endParaRPr lang="en-US" sz="1600" b="1" i="1" dirty="0"/>
          </a:p>
        </p:txBody>
      </p:sp>
    </p:spTree>
    <p:extLst>
      <p:ext uri="{BB962C8B-B14F-4D97-AF65-F5344CB8AC3E}">
        <p14:creationId xmlns:p14="http://schemas.microsoft.com/office/powerpoint/2010/main" val="4152092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A40DE8-D464-BD4F-88B3-66AAA7ABDED6}"/>
              </a:ext>
            </a:extLst>
          </p:cNvPr>
          <p:cNvSpPr>
            <a:spLocks noGrp="1"/>
          </p:cNvSpPr>
          <p:nvPr>
            <p:ph type="title"/>
          </p:nvPr>
        </p:nvSpPr>
        <p:spPr/>
        <p:txBody>
          <a:bodyPr/>
          <a:lstStyle/>
          <a:p>
            <a:pPr algn="ctr"/>
            <a:r>
              <a:rPr lang="en-US" dirty="0"/>
              <a:t>Ideas COVID </a:t>
            </a:r>
            <a:r>
              <a:rPr lang="en-US" dirty="0" err="1"/>
              <a:t>cont</a:t>
            </a:r>
            <a:r>
              <a:rPr lang="en-US" dirty="0"/>
              <a:t>…</a:t>
            </a:r>
          </a:p>
        </p:txBody>
      </p:sp>
      <p:sp>
        <p:nvSpPr>
          <p:cNvPr id="5" name="Text Placeholder 4">
            <a:extLst>
              <a:ext uri="{FF2B5EF4-FFF2-40B4-BE49-F238E27FC236}">
                <a16:creationId xmlns:a16="http://schemas.microsoft.com/office/drawing/2014/main" id="{4B482F89-5264-684B-8ECC-A35F34103579}"/>
              </a:ext>
            </a:extLst>
          </p:cNvPr>
          <p:cNvSpPr>
            <a:spLocks noGrp="1"/>
          </p:cNvSpPr>
          <p:nvPr>
            <p:ph type="body" idx="1"/>
          </p:nvPr>
        </p:nvSpPr>
        <p:spPr/>
        <p:txBody>
          <a:bodyPr/>
          <a:lstStyle/>
          <a:p>
            <a:r>
              <a:rPr lang="en-US" b="1" dirty="0"/>
              <a:t>Scenario 2 continued : </a:t>
            </a:r>
            <a:r>
              <a:rPr lang="en-US" dirty="0"/>
              <a:t>Will require some website tweaking, simple marketing video</a:t>
            </a:r>
          </a:p>
          <a:p>
            <a:pPr lvl="1"/>
            <a:r>
              <a:rPr lang="en-US" dirty="0"/>
              <a:t>There is nothing about COVID on the website (there is also no link to BreeziPro site from the Breezi.io site)</a:t>
            </a:r>
          </a:p>
          <a:p>
            <a:pPr lvl="1"/>
            <a:r>
              <a:rPr lang="en-US" dirty="0"/>
              <a:t>Will require customer education: New clients might not see the product and think, “this would be applied ….”</a:t>
            </a:r>
          </a:p>
          <a:p>
            <a:pPr lvl="1"/>
            <a:r>
              <a:rPr lang="en-US" dirty="0"/>
              <a:t>Simple marketing video could highlight setup of device for health monitoring of air filters</a:t>
            </a:r>
          </a:p>
          <a:p>
            <a:pPr lvl="1"/>
            <a:endParaRPr lang="en-US" dirty="0"/>
          </a:p>
        </p:txBody>
      </p:sp>
      <p:pic>
        <p:nvPicPr>
          <p:cNvPr id="8" name="Picture 7" descr="A picture containing drawing&#10;&#10;Description automatically generated">
            <a:extLst>
              <a:ext uri="{FF2B5EF4-FFF2-40B4-BE49-F238E27FC236}">
                <a16:creationId xmlns:a16="http://schemas.microsoft.com/office/drawing/2014/main" id="{A29DF727-25E4-E544-90AA-496C7E7804D6}"/>
              </a:ext>
            </a:extLst>
          </p:cNvPr>
          <p:cNvPicPr>
            <a:picLocks noChangeAspect="1"/>
          </p:cNvPicPr>
          <p:nvPr/>
        </p:nvPicPr>
        <p:blipFill>
          <a:blip r:embed="rId3"/>
          <a:stretch>
            <a:fillRect/>
          </a:stretch>
        </p:blipFill>
        <p:spPr>
          <a:xfrm>
            <a:off x="4527019" y="1621040"/>
            <a:ext cx="4305281" cy="2267448"/>
          </a:xfrm>
          <a:prstGeom prst="rect">
            <a:avLst/>
          </a:prstGeom>
        </p:spPr>
      </p:pic>
    </p:spTree>
    <p:extLst>
      <p:ext uri="{BB962C8B-B14F-4D97-AF65-F5344CB8AC3E}">
        <p14:creationId xmlns:p14="http://schemas.microsoft.com/office/powerpoint/2010/main" val="2157769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bird&#10;&#10;Description automatically generated">
            <a:extLst>
              <a:ext uri="{FF2B5EF4-FFF2-40B4-BE49-F238E27FC236}">
                <a16:creationId xmlns:a16="http://schemas.microsoft.com/office/drawing/2014/main" id="{82BACEB7-9E06-084C-8FEA-789B4E1E3EEB}"/>
              </a:ext>
            </a:extLst>
          </p:cNvPr>
          <p:cNvPicPr>
            <a:picLocks noChangeAspect="1"/>
          </p:cNvPicPr>
          <p:nvPr/>
        </p:nvPicPr>
        <p:blipFill>
          <a:blip r:embed="rId2"/>
          <a:stretch>
            <a:fillRect/>
          </a:stretch>
        </p:blipFill>
        <p:spPr>
          <a:xfrm>
            <a:off x="631135" y="355013"/>
            <a:ext cx="7881730" cy="4433473"/>
          </a:xfrm>
          <a:prstGeom prst="rect">
            <a:avLst/>
          </a:prstGeom>
        </p:spPr>
      </p:pic>
    </p:spTree>
    <p:extLst>
      <p:ext uri="{BB962C8B-B14F-4D97-AF65-F5344CB8AC3E}">
        <p14:creationId xmlns:p14="http://schemas.microsoft.com/office/powerpoint/2010/main" val="1009065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490250" y="526350"/>
            <a:ext cx="58764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500"/>
              <a:t>Holistic Findings</a:t>
            </a:r>
            <a:endParaRPr sz="55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HVAC and Covid-19</a:t>
            </a:r>
            <a:endParaRPr dirty="0"/>
          </a:p>
        </p:txBody>
      </p:sp>
      <p:sp>
        <p:nvSpPr>
          <p:cNvPr id="80" name="Google Shape;80;p15"/>
          <p:cNvSpPr txBox="1">
            <a:spLocks noGrp="1"/>
          </p:cNvSpPr>
          <p:nvPr>
            <p:ph type="body" idx="1"/>
          </p:nvPr>
        </p:nvSpPr>
        <p:spPr>
          <a:xfrm>
            <a:off x="311700" y="1261438"/>
            <a:ext cx="8520600" cy="3150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dirty="0"/>
              <a:t>Intro: Transmission of Covid-19</a:t>
            </a:r>
          </a:p>
          <a:p>
            <a:pPr lvl="1" indent="-342900">
              <a:spcBef>
                <a:spcPts val="0"/>
              </a:spcBef>
              <a:buSzPts val="1800"/>
              <a:buFont typeface="Courier New" panose="02070309020205020404" pitchFamily="49" charset="0"/>
              <a:buChar char="o"/>
            </a:pPr>
            <a:r>
              <a:rPr lang="en-US" b="1" dirty="0"/>
              <a:t>A</a:t>
            </a:r>
            <a:r>
              <a:rPr lang="en" b="1" dirty="0" err="1"/>
              <a:t>irborne</a:t>
            </a:r>
            <a:r>
              <a:rPr lang="en" b="1" dirty="0"/>
              <a:t> transmission is </a:t>
            </a:r>
            <a:r>
              <a:rPr lang="en-US" b="1" dirty="0"/>
              <a:t>definitely</a:t>
            </a:r>
            <a:r>
              <a:rPr lang="en" b="1" dirty="0"/>
              <a:t> a factor</a:t>
            </a:r>
          </a:p>
          <a:p>
            <a:pPr lvl="1" indent="-342900">
              <a:spcBef>
                <a:spcPts val="0"/>
              </a:spcBef>
              <a:buSzPts val="1800"/>
              <a:buFont typeface="Courier New" panose="02070309020205020404" pitchFamily="49" charset="0"/>
              <a:buChar char="o"/>
            </a:pPr>
            <a:r>
              <a:rPr lang="en" b="1" dirty="0"/>
              <a:t>Facemasks help </a:t>
            </a:r>
          </a:p>
          <a:p>
            <a:pPr lvl="1" indent="-342900">
              <a:spcBef>
                <a:spcPts val="0"/>
              </a:spcBef>
              <a:buSzPts val="1800"/>
              <a:buFont typeface="Courier New" panose="02070309020205020404" pitchFamily="49" charset="0"/>
              <a:buChar char="o"/>
            </a:pPr>
            <a:r>
              <a:rPr lang="en-US" b="1" dirty="0"/>
              <a:t>S</a:t>
            </a:r>
            <a:r>
              <a:rPr lang="en" b="1" dirty="0" err="1"/>
              <a:t>urface</a:t>
            </a:r>
            <a:r>
              <a:rPr lang="en" b="1" dirty="0"/>
              <a:t>-to-surface might be less than in</a:t>
            </a:r>
            <a:r>
              <a:rPr lang="en-US" b="1" dirty="0" err="1"/>
              <a:t>i</a:t>
            </a:r>
            <a:r>
              <a:rPr lang="en" b="1" dirty="0" err="1"/>
              <a:t>tially</a:t>
            </a:r>
            <a:r>
              <a:rPr lang="en" b="1" dirty="0"/>
              <a:t> expected</a:t>
            </a:r>
          </a:p>
          <a:p>
            <a:pPr marL="457200" lvl="0" indent="-342900" algn="l" rtl="0">
              <a:lnSpc>
                <a:spcPct val="200000"/>
              </a:lnSpc>
              <a:spcBef>
                <a:spcPts val="0"/>
              </a:spcBef>
              <a:spcAft>
                <a:spcPts val="0"/>
              </a:spcAft>
              <a:buSzPts val="1800"/>
              <a:buChar char="-"/>
            </a:pPr>
            <a:r>
              <a:rPr lang="en" b="1" dirty="0"/>
              <a:t>Air Conditioning is suspected to play a huge role in the spread of COVID-19</a:t>
            </a:r>
          </a:p>
          <a:p>
            <a:pPr lvl="1" indent="-342900">
              <a:spcBef>
                <a:spcPts val="0"/>
              </a:spcBef>
              <a:buSzPts val="1800"/>
              <a:buFont typeface="Courier New" panose="02070309020205020404" pitchFamily="49" charset="0"/>
              <a:buChar char="o"/>
            </a:pPr>
            <a:r>
              <a:rPr lang="en-US" dirty="0"/>
              <a:t>Improperly</a:t>
            </a:r>
            <a:r>
              <a:rPr lang="en" dirty="0"/>
              <a:t> managed AC   </a:t>
            </a:r>
            <a:r>
              <a:rPr lang="en-US" b="1" dirty="0"/>
              <a:t>VS</a:t>
            </a:r>
            <a:r>
              <a:rPr lang="en-US" dirty="0"/>
              <a:t>.   Properly managed AC</a:t>
            </a:r>
            <a:endParaRPr lang="en" dirty="0"/>
          </a:p>
          <a:p>
            <a:pPr marL="457200" lvl="0" indent="-342900" algn="l" rtl="0">
              <a:lnSpc>
                <a:spcPct val="200000"/>
              </a:lnSpc>
              <a:spcBef>
                <a:spcPts val="0"/>
              </a:spcBef>
              <a:spcAft>
                <a:spcPts val="0"/>
              </a:spcAft>
              <a:buSzPts val="1800"/>
              <a:buChar char="-"/>
            </a:pPr>
            <a:r>
              <a:rPr lang="en-US" b="1" dirty="0"/>
              <a:t>Authoritative figures have recommendations for HVAC</a:t>
            </a:r>
          </a:p>
          <a:p>
            <a:pPr lvl="1" indent="-342900">
              <a:spcBef>
                <a:spcPts val="0"/>
              </a:spcBef>
              <a:buSzPts val="1800"/>
              <a:buFont typeface="Courier New" panose="02070309020205020404" pitchFamily="49" charset="0"/>
              <a:buChar char="o"/>
            </a:pPr>
            <a:r>
              <a:rPr lang="en" dirty="0"/>
              <a:t>ASHRAE recommendations are cited</a:t>
            </a:r>
            <a:endParaRPr dirty="0"/>
          </a:p>
          <a:p>
            <a:pPr lvl="1">
              <a:spcBef>
                <a:spcPts val="0"/>
              </a:spcBef>
              <a:buFont typeface="Courier New" panose="02070309020205020404" pitchFamily="49" charset="0"/>
              <a:buChar char="o"/>
            </a:pPr>
            <a:r>
              <a:rPr lang="en" dirty="0"/>
              <a:t>CDC recommendations are cited</a:t>
            </a:r>
            <a:endParaRPr dirty="0"/>
          </a:p>
          <a:p>
            <a:pPr marL="457200" lvl="0" indent="-342900" algn="l" rtl="0">
              <a:spcBef>
                <a:spcPts val="0"/>
              </a:spcBef>
              <a:spcAft>
                <a:spcPts val="0"/>
              </a:spcAft>
              <a:buSzPts val="1800"/>
              <a:buChar char="-"/>
            </a:pPr>
            <a:endParaRPr dirty="0"/>
          </a:p>
        </p:txBody>
      </p:sp>
      <p:pic>
        <p:nvPicPr>
          <p:cNvPr id="5" name="Picture 4" descr="A close up of a sign&#10;&#10;Description automatically generated">
            <a:extLst>
              <a:ext uri="{FF2B5EF4-FFF2-40B4-BE49-F238E27FC236}">
                <a16:creationId xmlns:a16="http://schemas.microsoft.com/office/drawing/2014/main" id="{0437A6FE-D584-4A48-9315-A76A3DBC51B3}"/>
              </a:ext>
            </a:extLst>
          </p:cNvPr>
          <p:cNvPicPr>
            <a:picLocks noChangeAspect="1"/>
          </p:cNvPicPr>
          <p:nvPr/>
        </p:nvPicPr>
        <p:blipFill rotWithShape="1">
          <a:blip r:embed="rId3"/>
          <a:srcRect l="5280" t="6467" b="6141"/>
          <a:stretch/>
        </p:blipFill>
        <p:spPr>
          <a:xfrm>
            <a:off x="6801445" y="3266420"/>
            <a:ext cx="1868365" cy="1231284"/>
          </a:xfrm>
          <a:prstGeom prst="rect">
            <a:avLst/>
          </a:prstGeom>
        </p:spPr>
      </p:pic>
      <p:pic>
        <p:nvPicPr>
          <p:cNvPr id="7" name="Picture 6" descr="A close up of a sign&#10;&#10;Description automatically generated">
            <a:extLst>
              <a:ext uri="{FF2B5EF4-FFF2-40B4-BE49-F238E27FC236}">
                <a16:creationId xmlns:a16="http://schemas.microsoft.com/office/drawing/2014/main" id="{B450BF2F-3D37-1A4A-B18C-639F38AFD8C4}"/>
              </a:ext>
            </a:extLst>
          </p:cNvPr>
          <p:cNvPicPr>
            <a:picLocks noChangeAspect="1"/>
          </p:cNvPicPr>
          <p:nvPr/>
        </p:nvPicPr>
        <p:blipFill>
          <a:blip r:embed="rId4"/>
          <a:stretch>
            <a:fillRect/>
          </a:stretch>
        </p:blipFill>
        <p:spPr>
          <a:xfrm>
            <a:off x="6271082" y="372725"/>
            <a:ext cx="1657074" cy="126607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HVAC and Covid-19 </a:t>
            </a:r>
            <a:r>
              <a:rPr lang="en" dirty="0" err="1"/>
              <a:t>cont</a:t>
            </a:r>
            <a:r>
              <a:rPr lang="en" dirty="0"/>
              <a:t>…</a:t>
            </a:r>
            <a:endParaRPr dirty="0"/>
          </a:p>
        </p:txBody>
      </p:sp>
      <p:sp>
        <p:nvSpPr>
          <p:cNvPr id="86" name="Google Shape;86;p16"/>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dirty="0"/>
              <a:t>Successful Infection depends on:</a:t>
            </a:r>
          </a:p>
          <a:p>
            <a:pPr lvl="1" indent="-342900">
              <a:spcBef>
                <a:spcPts val="0"/>
              </a:spcBef>
              <a:buSzPts val="1800"/>
              <a:buChar char="-"/>
            </a:pPr>
            <a:r>
              <a:rPr lang="en-US" dirty="0"/>
              <a:t>Viral Load</a:t>
            </a:r>
          </a:p>
          <a:p>
            <a:pPr lvl="1" indent="-342900">
              <a:spcBef>
                <a:spcPts val="0"/>
              </a:spcBef>
              <a:buSzPts val="1800"/>
              <a:buChar char="-"/>
            </a:pPr>
            <a:r>
              <a:rPr lang="en-US" dirty="0"/>
              <a:t>Length of exposure </a:t>
            </a:r>
          </a:p>
          <a:p>
            <a:pPr lvl="0">
              <a:buChar char="-"/>
            </a:pPr>
            <a:r>
              <a:rPr lang="en-US" b="1" dirty="0"/>
              <a:t>HVAC Solutions to tackle COVID</a:t>
            </a:r>
          </a:p>
          <a:p>
            <a:pPr lvl="1" indent="-342900">
              <a:spcBef>
                <a:spcPts val="0"/>
              </a:spcBef>
              <a:buSzPts val="1800"/>
              <a:buChar char="-"/>
            </a:pPr>
            <a:r>
              <a:rPr lang="en-US" dirty="0"/>
              <a:t>Primary emphasis: Increased air changes / ventilation</a:t>
            </a:r>
          </a:p>
          <a:p>
            <a:pPr lvl="1" indent="-342900">
              <a:spcBef>
                <a:spcPts val="0"/>
              </a:spcBef>
              <a:buSzPts val="1800"/>
              <a:buChar char="-"/>
            </a:pPr>
            <a:r>
              <a:rPr lang="en-US" dirty="0"/>
              <a:t>Secondary emphasis: Reduce amount of virus via HEPA filters, or UV/UVC lights</a:t>
            </a:r>
            <a:endParaRPr lang="en" dirty="0"/>
          </a:p>
          <a:p>
            <a:pPr marL="114300" lvl="0" indent="0" algn="l" rtl="0">
              <a:spcBef>
                <a:spcPts val="0"/>
              </a:spcBef>
              <a:spcAft>
                <a:spcPts val="0"/>
              </a:spcAft>
              <a:buSzPts val="1800"/>
              <a:buNone/>
            </a:pPr>
            <a:endParaRPr lang="en" dirty="0"/>
          </a:p>
          <a:p>
            <a:pPr marL="457200" lvl="0" indent="-342900" algn="l" rtl="0">
              <a:spcBef>
                <a:spcPts val="0"/>
              </a:spcBef>
              <a:spcAft>
                <a:spcPts val="0"/>
              </a:spcAft>
              <a:buSzPts val="1800"/>
              <a:buChar char="-"/>
            </a:pPr>
            <a:r>
              <a:rPr lang="en-US" dirty="0"/>
              <a:t>Within the HVAC IoT market, emerged two categories.</a:t>
            </a:r>
            <a:endParaRPr dirty="0"/>
          </a:p>
          <a:p>
            <a:pPr lvl="1" indent="-342900">
              <a:spcBef>
                <a:spcPts val="0"/>
              </a:spcBef>
              <a:buSzPts val="1800"/>
              <a:buChar char="-"/>
            </a:pPr>
            <a:r>
              <a:rPr lang="en" dirty="0"/>
              <a:t>Automation for your HVAC to control air flow</a:t>
            </a:r>
            <a:endParaRPr dirty="0"/>
          </a:p>
          <a:p>
            <a:pPr lvl="2">
              <a:spcBef>
                <a:spcPts val="0"/>
              </a:spcBef>
              <a:buChar char="-"/>
            </a:pPr>
            <a:r>
              <a:rPr lang="en" dirty="0"/>
              <a:t>I.e. 75F and </a:t>
            </a:r>
            <a:r>
              <a:rPr lang="en" dirty="0" err="1"/>
              <a:t>BrainBox.ai</a:t>
            </a:r>
            <a:r>
              <a:rPr lang="en" dirty="0"/>
              <a:t> </a:t>
            </a:r>
            <a:endParaRPr dirty="0"/>
          </a:p>
          <a:p>
            <a:pPr lvl="1" indent="-342900">
              <a:spcBef>
                <a:spcPts val="0"/>
              </a:spcBef>
              <a:buSzPts val="1800"/>
              <a:buChar char="-"/>
            </a:pPr>
            <a:r>
              <a:rPr lang="en" dirty="0"/>
              <a:t>Monitoring for HVAC</a:t>
            </a:r>
            <a:endParaRPr dirty="0"/>
          </a:p>
          <a:p>
            <a:pPr lvl="2">
              <a:spcBef>
                <a:spcPts val="0"/>
              </a:spcBef>
              <a:buChar char="-"/>
            </a:pPr>
            <a:r>
              <a:rPr lang="en" dirty="0" err="1"/>
              <a:t>Brezi</a:t>
            </a:r>
            <a:r>
              <a:rPr lang="en" dirty="0"/>
              <a:t>!</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3A2C5434-533A-2C41-B84B-D55249550BA3}"/>
              </a:ext>
            </a:extLst>
          </p:cNvPr>
          <p:cNvPicPr>
            <a:picLocks noChangeAspect="1"/>
          </p:cNvPicPr>
          <p:nvPr/>
        </p:nvPicPr>
        <p:blipFill>
          <a:blip r:embed="rId3">
            <a:alphaModFix amt="35000"/>
          </a:blip>
          <a:stretch>
            <a:fillRect/>
          </a:stretch>
        </p:blipFill>
        <p:spPr>
          <a:xfrm>
            <a:off x="974771" y="772253"/>
            <a:ext cx="2745845" cy="10102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0CD64D3E-B920-F84B-9A63-48EEF8521DCC}"/>
              </a:ext>
            </a:extLst>
          </p:cNvPr>
          <p:cNvSpPr>
            <a:spLocks noGrp="1"/>
          </p:cNvSpPr>
          <p:nvPr>
            <p:ph type="title"/>
          </p:nvPr>
        </p:nvSpPr>
        <p:spPr>
          <a:xfrm>
            <a:off x="233569" y="2060234"/>
            <a:ext cx="8676861" cy="1300800"/>
          </a:xfrm>
        </p:spPr>
        <p:txBody>
          <a:bodyPr/>
          <a:lstStyle/>
          <a:p>
            <a:r>
              <a:rPr lang="en-US" sz="4800" dirty="0"/>
              <a:t>Companies with COVID initiatives</a:t>
            </a:r>
          </a:p>
        </p:txBody>
      </p:sp>
      <p:pic>
        <p:nvPicPr>
          <p:cNvPr id="4" name="Picture 3" descr="A picture containing drawing&#10;&#10;Description automatically generated">
            <a:extLst>
              <a:ext uri="{FF2B5EF4-FFF2-40B4-BE49-F238E27FC236}">
                <a16:creationId xmlns:a16="http://schemas.microsoft.com/office/drawing/2014/main" id="{4830A5EE-5FC2-3247-9CE8-2E0AC9C898CD}"/>
              </a:ext>
            </a:extLst>
          </p:cNvPr>
          <p:cNvPicPr>
            <a:picLocks noChangeAspect="1"/>
          </p:cNvPicPr>
          <p:nvPr/>
        </p:nvPicPr>
        <p:blipFill>
          <a:blip r:embed="rId4">
            <a:alphaModFix amt="35000"/>
          </a:blip>
          <a:stretch>
            <a:fillRect/>
          </a:stretch>
        </p:blipFill>
        <p:spPr>
          <a:xfrm>
            <a:off x="6040838" y="3361034"/>
            <a:ext cx="2288644" cy="1208791"/>
          </a:xfrm>
          <a:prstGeom prst="rect">
            <a:avLst/>
          </a:prstGeom>
          <a:ln>
            <a:noFill/>
          </a:ln>
          <a:effectLst>
            <a:softEdge rad="112500"/>
          </a:effectLst>
        </p:spPr>
      </p:pic>
      <p:pic>
        <p:nvPicPr>
          <p:cNvPr id="5" name="Picture 4" descr="A picture containing drawing&#10;&#10;Description automatically generated">
            <a:extLst>
              <a:ext uri="{FF2B5EF4-FFF2-40B4-BE49-F238E27FC236}">
                <a16:creationId xmlns:a16="http://schemas.microsoft.com/office/drawing/2014/main" id="{75317743-0DAB-8B4A-B9EF-75ED0FF3D0F6}"/>
              </a:ext>
            </a:extLst>
          </p:cNvPr>
          <p:cNvPicPr>
            <a:picLocks noChangeAspect="1"/>
          </p:cNvPicPr>
          <p:nvPr/>
        </p:nvPicPr>
        <p:blipFill>
          <a:blip r:embed="rId5">
            <a:alphaModFix amt="35000"/>
          </a:blip>
          <a:stretch>
            <a:fillRect/>
          </a:stretch>
        </p:blipFill>
        <p:spPr>
          <a:xfrm>
            <a:off x="5423386" y="888889"/>
            <a:ext cx="3017242" cy="776940"/>
          </a:xfrm>
          <a:prstGeom prst="rect">
            <a:avLst/>
          </a:prstGeom>
          <a:ln>
            <a:noFill/>
          </a:ln>
          <a:effectLst>
            <a:outerShdw blurRad="292100" dist="139700" dir="2700000" algn="tl" rotWithShape="0">
              <a:srgbClr val="333333">
                <a:alpha val="65000"/>
              </a:srgbClr>
            </a:outerShdw>
          </a:effectLst>
        </p:spPr>
      </p:pic>
      <p:pic>
        <p:nvPicPr>
          <p:cNvPr id="6" name="Picture 5" descr="A picture containing drawing&#10;&#10;Description automatically generated">
            <a:extLst>
              <a:ext uri="{FF2B5EF4-FFF2-40B4-BE49-F238E27FC236}">
                <a16:creationId xmlns:a16="http://schemas.microsoft.com/office/drawing/2014/main" id="{93653B76-5134-B147-A59E-D176C401D1D3}"/>
              </a:ext>
            </a:extLst>
          </p:cNvPr>
          <p:cNvPicPr>
            <a:picLocks noChangeAspect="1"/>
          </p:cNvPicPr>
          <p:nvPr/>
        </p:nvPicPr>
        <p:blipFill>
          <a:blip r:embed="rId6">
            <a:alphaModFix amt="35000"/>
          </a:blip>
          <a:stretch>
            <a:fillRect/>
          </a:stretch>
        </p:blipFill>
        <p:spPr>
          <a:xfrm>
            <a:off x="947812" y="3587337"/>
            <a:ext cx="2799762" cy="8373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43842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EE377-AF5A-6F4B-8F4D-BDEE991C0870}"/>
              </a:ext>
            </a:extLst>
          </p:cNvPr>
          <p:cNvSpPr>
            <a:spLocks noGrp="1"/>
          </p:cNvSpPr>
          <p:nvPr>
            <p:ph type="title"/>
          </p:nvPr>
        </p:nvSpPr>
        <p:spPr/>
        <p:txBody>
          <a:bodyPr/>
          <a:lstStyle/>
          <a:p>
            <a:r>
              <a:rPr lang="en-US" dirty="0"/>
              <a:t>75F</a:t>
            </a:r>
          </a:p>
        </p:txBody>
      </p:sp>
      <p:sp>
        <p:nvSpPr>
          <p:cNvPr id="3" name="Text Placeholder 2">
            <a:extLst>
              <a:ext uri="{FF2B5EF4-FFF2-40B4-BE49-F238E27FC236}">
                <a16:creationId xmlns:a16="http://schemas.microsoft.com/office/drawing/2014/main" id="{4558FBF3-32B6-654B-8A96-412FB937EEF2}"/>
              </a:ext>
            </a:extLst>
          </p:cNvPr>
          <p:cNvSpPr>
            <a:spLocks noGrp="1"/>
          </p:cNvSpPr>
          <p:nvPr>
            <p:ph type="body" idx="1"/>
          </p:nvPr>
        </p:nvSpPr>
        <p:spPr/>
        <p:txBody>
          <a:bodyPr/>
          <a:lstStyle/>
          <a:p>
            <a:r>
              <a:rPr lang="en-US" sz="1600" dirty="0"/>
              <a:t>Started in 2012….</a:t>
            </a:r>
          </a:p>
          <a:p>
            <a:pPr marL="114300" indent="0">
              <a:buNone/>
            </a:pPr>
            <a:r>
              <a:rPr lang="en-US" b="1" dirty="0"/>
              <a:t>COVID 19 seminar takeaways</a:t>
            </a:r>
          </a:p>
          <a:p>
            <a:r>
              <a:rPr lang="en-US" dirty="0"/>
              <a:t>When it comes to virus exposure indoors, two things matter:</a:t>
            </a:r>
          </a:p>
          <a:p>
            <a:pPr lvl="1">
              <a:lnSpc>
                <a:spcPct val="50000"/>
              </a:lnSpc>
            </a:pPr>
            <a:r>
              <a:rPr lang="en-US" dirty="0"/>
              <a:t>The concentration of virus particles per ft^3 of air: “Viral Load”</a:t>
            </a:r>
          </a:p>
          <a:p>
            <a:pPr lvl="1">
              <a:lnSpc>
                <a:spcPct val="50000"/>
              </a:lnSpc>
            </a:pPr>
            <a:r>
              <a:rPr lang="en-US" dirty="0"/>
              <a:t>How long the virus stays in the air: “Length of exposure”</a:t>
            </a:r>
          </a:p>
          <a:p>
            <a:pPr>
              <a:lnSpc>
                <a:spcPct val="150000"/>
              </a:lnSpc>
            </a:pPr>
            <a:r>
              <a:rPr lang="en-US" dirty="0"/>
              <a:t>Case Study: South Korean Call center</a:t>
            </a:r>
          </a:p>
          <a:p>
            <a:pPr lvl="1">
              <a:lnSpc>
                <a:spcPct val="50000"/>
              </a:lnSpc>
            </a:pPr>
            <a:r>
              <a:rPr lang="en-US" dirty="0"/>
              <a:t>1 sick employee infected all 94 others on same floor</a:t>
            </a:r>
          </a:p>
          <a:p>
            <a:pPr>
              <a:lnSpc>
                <a:spcPct val="150000"/>
              </a:lnSpc>
            </a:pPr>
            <a:r>
              <a:rPr lang="en-US" dirty="0"/>
              <a:t>HVAC recommendations from CDC, ASHRAE and others…</a:t>
            </a:r>
          </a:p>
          <a:p>
            <a:pPr lvl="1">
              <a:lnSpc>
                <a:spcPct val="50000"/>
              </a:lnSpc>
            </a:pPr>
            <a:r>
              <a:rPr lang="en-US" dirty="0"/>
              <a:t>Flushing air from building before/after occupancy</a:t>
            </a:r>
          </a:p>
          <a:p>
            <a:pPr lvl="1">
              <a:lnSpc>
                <a:spcPct val="50000"/>
              </a:lnSpc>
            </a:pPr>
            <a:r>
              <a:rPr lang="en-US" dirty="0"/>
              <a:t>Increase outside air (as much as possible)</a:t>
            </a:r>
          </a:p>
          <a:p>
            <a:endParaRPr lang="en-US" dirty="0"/>
          </a:p>
        </p:txBody>
      </p:sp>
      <p:pic>
        <p:nvPicPr>
          <p:cNvPr id="5" name="Picture 4" descr="A picture containing drawing&#10;&#10;Description automatically generated">
            <a:extLst>
              <a:ext uri="{FF2B5EF4-FFF2-40B4-BE49-F238E27FC236}">
                <a16:creationId xmlns:a16="http://schemas.microsoft.com/office/drawing/2014/main" id="{3F4A2342-556F-DF43-99A1-591C5493DDC0}"/>
              </a:ext>
            </a:extLst>
          </p:cNvPr>
          <p:cNvPicPr>
            <a:picLocks noChangeAspect="1"/>
          </p:cNvPicPr>
          <p:nvPr/>
        </p:nvPicPr>
        <p:blipFill>
          <a:blip r:embed="rId3"/>
          <a:stretch>
            <a:fillRect/>
          </a:stretch>
        </p:blipFill>
        <p:spPr>
          <a:xfrm>
            <a:off x="5945668" y="912693"/>
            <a:ext cx="2745845" cy="10102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60674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 name="Picture 6" descr="A picture containing kite, colorful, flying, standing&#10;&#10;Description automatically generated">
            <a:extLst>
              <a:ext uri="{FF2B5EF4-FFF2-40B4-BE49-F238E27FC236}">
                <a16:creationId xmlns:a16="http://schemas.microsoft.com/office/drawing/2014/main" id="{68C6F743-B7E7-4841-8B26-9275335E8735}"/>
              </a:ext>
            </a:extLst>
          </p:cNvPr>
          <p:cNvPicPr>
            <a:picLocks noChangeAspect="1"/>
          </p:cNvPicPr>
          <p:nvPr/>
        </p:nvPicPr>
        <p:blipFill>
          <a:blip r:embed="rId2">
            <a:alphaModFix amt="25000"/>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0" y="0"/>
            <a:ext cx="9144000" cy="5029200"/>
          </a:xfrm>
          <a:prstGeom prst="rect">
            <a:avLst/>
          </a:prstGeom>
        </p:spPr>
      </p:pic>
      <p:sp>
        <p:nvSpPr>
          <p:cNvPr id="2" name="Title 1">
            <a:extLst>
              <a:ext uri="{FF2B5EF4-FFF2-40B4-BE49-F238E27FC236}">
                <a16:creationId xmlns:a16="http://schemas.microsoft.com/office/drawing/2014/main" id="{EAD21727-7248-554B-BDD0-CBA5BCDFFF12}"/>
              </a:ext>
            </a:extLst>
          </p:cNvPr>
          <p:cNvSpPr>
            <a:spLocks noGrp="1"/>
          </p:cNvSpPr>
          <p:nvPr>
            <p:ph type="title"/>
          </p:nvPr>
        </p:nvSpPr>
        <p:spPr/>
        <p:txBody>
          <a:bodyPr/>
          <a:lstStyle/>
          <a:p>
            <a:r>
              <a:rPr lang="en-US" dirty="0"/>
              <a:t>75F epidemic mode</a:t>
            </a:r>
          </a:p>
        </p:txBody>
      </p:sp>
      <p:sp>
        <p:nvSpPr>
          <p:cNvPr id="3" name="Text Placeholder 2">
            <a:extLst>
              <a:ext uri="{FF2B5EF4-FFF2-40B4-BE49-F238E27FC236}">
                <a16:creationId xmlns:a16="http://schemas.microsoft.com/office/drawing/2014/main" id="{389C57B1-5FA8-E84A-811D-FD9BA27D9354}"/>
              </a:ext>
            </a:extLst>
          </p:cNvPr>
          <p:cNvSpPr>
            <a:spLocks noGrp="1"/>
          </p:cNvSpPr>
          <p:nvPr>
            <p:ph type="body" idx="1"/>
          </p:nvPr>
        </p:nvSpPr>
        <p:spPr/>
        <p:txBody>
          <a:bodyPr/>
          <a:lstStyle/>
          <a:p>
            <a:r>
              <a:rPr lang="en-US" b="1" dirty="0"/>
              <a:t>Smart Purge</a:t>
            </a:r>
          </a:p>
          <a:p>
            <a:pPr lvl="1">
              <a:lnSpc>
                <a:spcPct val="50000"/>
              </a:lnSpc>
            </a:pPr>
            <a:r>
              <a:rPr lang="en-US" dirty="0"/>
              <a:t>Flush all the air from the building 2 hours before &amp; after occupancy</a:t>
            </a:r>
          </a:p>
          <a:p>
            <a:pPr lvl="1">
              <a:lnSpc>
                <a:spcPct val="50000"/>
              </a:lnSpc>
            </a:pPr>
            <a:r>
              <a:rPr lang="en-US" dirty="0"/>
              <a:t>Maximum outside air flow possible enabled</a:t>
            </a:r>
          </a:p>
          <a:p>
            <a:pPr>
              <a:lnSpc>
                <a:spcPct val="150000"/>
              </a:lnSpc>
            </a:pPr>
            <a:r>
              <a:rPr lang="en-US" b="1" dirty="0"/>
              <a:t>Smart Enhanced Ventilation </a:t>
            </a:r>
          </a:p>
          <a:p>
            <a:pPr lvl="1">
              <a:lnSpc>
                <a:spcPct val="50000"/>
              </a:lnSpc>
            </a:pPr>
            <a:r>
              <a:rPr lang="en-US" dirty="0"/>
              <a:t>Maximized fresh air intake possible by HVAC equipment &amp; weather </a:t>
            </a:r>
          </a:p>
          <a:p>
            <a:pPr lvl="1">
              <a:lnSpc>
                <a:spcPct val="50000"/>
              </a:lnSpc>
            </a:pPr>
            <a:r>
              <a:rPr lang="en-US" dirty="0"/>
              <a:t>Zone dampers, VAV boxes opened	</a:t>
            </a:r>
          </a:p>
          <a:p>
            <a:pPr lvl="1">
              <a:lnSpc>
                <a:spcPct val="50000"/>
              </a:lnSpc>
            </a:pPr>
            <a:r>
              <a:rPr lang="en-US" dirty="0"/>
              <a:t>Increased air changes / Increased ventilation</a:t>
            </a:r>
          </a:p>
          <a:p>
            <a:pPr>
              <a:lnSpc>
                <a:spcPct val="150000"/>
              </a:lnSpc>
            </a:pPr>
            <a:r>
              <a:rPr lang="en-US" dirty="0"/>
              <a:t>Sequence automatically updates with new CDC guidelines</a:t>
            </a:r>
          </a:p>
        </p:txBody>
      </p:sp>
    </p:spTree>
    <p:extLst>
      <p:ext uri="{BB962C8B-B14F-4D97-AF65-F5344CB8AC3E}">
        <p14:creationId xmlns:p14="http://schemas.microsoft.com/office/powerpoint/2010/main" val="400608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AF6E9-591A-014E-AE04-3C9443B219AC}"/>
              </a:ext>
            </a:extLst>
          </p:cNvPr>
          <p:cNvSpPr>
            <a:spLocks noGrp="1"/>
          </p:cNvSpPr>
          <p:nvPr>
            <p:ph type="title"/>
          </p:nvPr>
        </p:nvSpPr>
        <p:spPr/>
        <p:txBody>
          <a:bodyPr/>
          <a:lstStyle/>
          <a:p>
            <a:r>
              <a:rPr lang="en-US" dirty="0" err="1"/>
              <a:t>Talos</a:t>
            </a:r>
            <a:r>
              <a:rPr lang="en-US" dirty="0"/>
              <a:t> IoT</a:t>
            </a:r>
          </a:p>
        </p:txBody>
      </p:sp>
      <p:sp>
        <p:nvSpPr>
          <p:cNvPr id="3" name="Text Placeholder 2">
            <a:extLst>
              <a:ext uri="{FF2B5EF4-FFF2-40B4-BE49-F238E27FC236}">
                <a16:creationId xmlns:a16="http://schemas.microsoft.com/office/drawing/2014/main" id="{AFEA24B2-ABFC-E142-855C-054B5A616F07}"/>
              </a:ext>
            </a:extLst>
          </p:cNvPr>
          <p:cNvSpPr>
            <a:spLocks noGrp="1"/>
          </p:cNvSpPr>
          <p:nvPr>
            <p:ph type="body" idx="1"/>
          </p:nvPr>
        </p:nvSpPr>
        <p:spPr>
          <a:xfrm>
            <a:off x="194243" y="1158679"/>
            <a:ext cx="8520600" cy="3150900"/>
          </a:xfrm>
        </p:spPr>
        <p:txBody>
          <a:bodyPr/>
          <a:lstStyle/>
          <a:p>
            <a:pPr marL="114300" indent="0">
              <a:buNone/>
            </a:pPr>
            <a:r>
              <a:rPr lang="en-US" sz="1600" dirty="0"/>
              <a:t>New company: Started in 2019</a:t>
            </a:r>
          </a:p>
          <a:p>
            <a:pPr marL="114300" indent="0">
              <a:buNone/>
            </a:pPr>
            <a:endParaRPr lang="en-US" sz="1600" dirty="0"/>
          </a:p>
          <a:p>
            <a:pPr marL="114300" indent="0">
              <a:buNone/>
            </a:pPr>
            <a:r>
              <a:rPr lang="en-US" b="1" dirty="0"/>
              <a:t>Background:</a:t>
            </a:r>
          </a:p>
          <a:p>
            <a:r>
              <a:rPr lang="en-US" sz="1600" dirty="0"/>
              <a:t>For building owners/managers; Constantly monitors and alerts you when HVAC is having a problem</a:t>
            </a:r>
          </a:p>
          <a:p>
            <a:pPr>
              <a:lnSpc>
                <a:spcPct val="100000"/>
              </a:lnSpc>
            </a:pPr>
            <a:r>
              <a:rPr lang="en-US" sz="1600" dirty="0"/>
              <a:t>CEO calls it: “Fitbit for the air conditioner”</a:t>
            </a:r>
          </a:p>
          <a:p>
            <a:pPr marL="114300" indent="0">
              <a:lnSpc>
                <a:spcPct val="200000"/>
              </a:lnSpc>
              <a:buNone/>
            </a:pPr>
            <a:r>
              <a:rPr lang="en-US" sz="1600" b="1" dirty="0"/>
              <a:t>COVID initiatives:</a:t>
            </a:r>
          </a:p>
          <a:p>
            <a:r>
              <a:rPr lang="en-US" sz="1600" dirty="0"/>
              <a:t>Has no COVID initiatives on their site</a:t>
            </a:r>
          </a:p>
          <a:p>
            <a:r>
              <a:rPr lang="en-US" sz="1600" dirty="0"/>
              <a:t>Limited Media Ads (single article):</a:t>
            </a:r>
          </a:p>
          <a:p>
            <a:r>
              <a:rPr lang="en-US" sz="1600" dirty="0"/>
              <a:t>Provide HVAC monitoring</a:t>
            </a:r>
            <a:r>
              <a:rPr lang="en-US" sz="1600" b="1" dirty="0"/>
              <a:t>/</a:t>
            </a:r>
            <a:r>
              <a:rPr lang="en-US" sz="1600" dirty="0"/>
              <a:t>insights, and UV Light Monitoring</a:t>
            </a:r>
          </a:p>
          <a:p>
            <a:pPr marL="114300" indent="0">
              <a:buNone/>
            </a:pPr>
            <a:endParaRPr lang="en-US" dirty="0"/>
          </a:p>
        </p:txBody>
      </p:sp>
      <p:pic>
        <p:nvPicPr>
          <p:cNvPr id="7" name="Picture 6" descr="A picture containing drawing&#10;&#10;Description automatically generated">
            <a:extLst>
              <a:ext uri="{FF2B5EF4-FFF2-40B4-BE49-F238E27FC236}">
                <a16:creationId xmlns:a16="http://schemas.microsoft.com/office/drawing/2014/main" id="{3E942544-35FC-8543-A170-BAC762E05AB9}"/>
              </a:ext>
            </a:extLst>
          </p:cNvPr>
          <p:cNvPicPr>
            <a:picLocks noChangeAspect="1"/>
          </p:cNvPicPr>
          <p:nvPr/>
        </p:nvPicPr>
        <p:blipFill>
          <a:blip r:embed="rId3">
            <a:alphaModFix/>
          </a:blip>
          <a:stretch>
            <a:fillRect/>
          </a:stretch>
        </p:blipFill>
        <p:spPr>
          <a:xfrm>
            <a:off x="6426199" y="613367"/>
            <a:ext cx="2285268" cy="1207008"/>
          </a:xfrm>
          <a:prstGeom prst="rect">
            <a:avLst/>
          </a:prstGeom>
          <a:ln>
            <a:noFill/>
          </a:ln>
          <a:effectLst>
            <a:softEdge rad="112500"/>
          </a:effectLst>
        </p:spPr>
      </p:pic>
      <p:sp>
        <p:nvSpPr>
          <p:cNvPr id="8" name="TextBox 7">
            <a:extLst>
              <a:ext uri="{FF2B5EF4-FFF2-40B4-BE49-F238E27FC236}">
                <a16:creationId xmlns:a16="http://schemas.microsoft.com/office/drawing/2014/main" id="{2EC357CD-470D-0F42-8AA1-28A7CDBEEB47}"/>
              </a:ext>
            </a:extLst>
          </p:cNvPr>
          <p:cNvSpPr txBox="1"/>
          <p:nvPr/>
        </p:nvSpPr>
        <p:spPr>
          <a:xfrm>
            <a:off x="6426199" y="2709141"/>
            <a:ext cx="2783134" cy="1815882"/>
          </a:xfrm>
          <a:prstGeom prst="rect">
            <a:avLst/>
          </a:prstGeom>
          <a:noFill/>
        </p:spPr>
        <p:txBody>
          <a:bodyPr wrap="none" rtlCol="0">
            <a:spAutoFit/>
          </a:bodyPr>
          <a:lstStyle/>
          <a:p>
            <a:r>
              <a:rPr lang="en-US" b="1" dirty="0">
                <a:solidFill>
                  <a:schemeClr val="tx1"/>
                </a:solidFill>
                <a:latin typeface="Lato" panose="020F0502020204030203" pitchFamily="34" charset="77"/>
              </a:rPr>
              <a:t>They monitor:</a:t>
            </a:r>
          </a:p>
          <a:p>
            <a:pPr marL="285750" lvl="2" indent="-285750">
              <a:buClr>
                <a:schemeClr val="tx1"/>
              </a:buClr>
              <a:buFont typeface="Arial" panose="020B0604020202020204" pitchFamily="34" charset="0"/>
              <a:buChar char="•"/>
            </a:pPr>
            <a:r>
              <a:rPr lang="en-US" dirty="0">
                <a:solidFill>
                  <a:schemeClr val="tx1"/>
                </a:solidFill>
                <a:latin typeface="Lato" panose="020F0502020204030203" pitchFamily="34" charset="77"/>
              </a:rPr>
              <a:t>HVAC efficiency</a:t>
            </a:r>
          </a:p>
          <a:p>
            <a:pPr marL="285750" lvl="2" indent="-285750">
              <a:buClr>
                <a:schemeClr val="tx1"/>
              </a:buClr>
              <a:buFont typeface="Arial" panose="020B0604020202020204" pitchFamily="34" charset="0"/>
              <a:buChar char="•"/>
            </a:pPr>
            <a:r>
              <a:rPr lang="en-US" dirty="0">
                <a:solidFill>
                  <a:schemeClr val="tx1"/>
                </a:solidFill>
                <a:latin typeface="Lato" panose="020F0502020204030203" pitchFamily="34" charset="77"/>
              </a:rPr>
              <a:t>Heating/cooling performance</a:t>
            </a:r>
          </a:p>
          <a:p>
            <a:pPr marL="285750" lvl="2" indent="-285750">
              <a:buClr>
                <a:schemeClr val="tx1"/>
              </a:buClr>
              <a:buFont typeface="Arial" panose="020B0604020202020204" pitchFamily="34" charset="0"/>
              <a:buChar char="•"/>
            </a:pPr>
            <a:r>
              <a:rPr lang="en-US" dirty="0">
                <a:solidFill>
                  <a:schemeClr val="tx1"/>
                </a:solidFill>
                <a:latin typeface="Lato" panose="020F0502020204030203" pitchFamily="34" charset="77"/>
              </a:rPr>
              <a:t>Compressor performance</a:t>
            </a:r>
          </a:p>
          <a:p>
            <a:pPr marL="285750" lvl="2" indent="-285750">
              <a:buClr>
                <a:schemeClr val="tx1"/>
              </a:buClr>
              <a:buFont typeface="Arial" panose="020B0604020202020204" pitchFamily="34" charset="0"/>
              <a:buChar char="•"/>
            </a:pPr>
            <a:r>
              <a:rPr lang="en-US" dirty="0">
                <a:solidFill>
                  <a:schemeClr val="tx1"/>
                </a:solidFill>
                <a:latin typeface="Lato" panose="020F0502020204030203" pitchFamily="34" charset="77"/>
              </a:rPr>
              <a:t>Condenser fan</a:t>
            </a:r>
          </a:p>
          <a:p>
            <a:pPr marL="285750" lvl="2" indent="-285750">
              <a:buClr>
                <a:schemeClr val="tx1"/>
              </a:buClr>
              <a:buFont typeface="Arial" panose="020B0604020202020204" pitchFamily="34" charset="0"/>
              <a:buChar char="•"/>
            </a:pPr>
            <a:r>
              <a:rPr lang="en-US" dirty="0">
                <a:solidFill>
                  <a:schemeClr val="tx1"/>
                </a:solidFill>
                <a:latin typeface="Lato" panose="020F0502020204030203" pitchFamily="34" charset="77"/>
              </a:rPr>
              <a:t>Refrigerant leak</a:t>
            </a:r>
          </a:p>
          <a:p>
            <a:pPr marL="285750" lvl="2" indent="-285750">
              <a:buClr>
                <a:schemeClr val="tx1"/>
              </a:buClr>
              <a:buFont typeface="Arial" panose="020B0604020202020204" pitchFamily="34" charset="0"/>
              <a:buChar char="•"/>
            </a:pPr>
            <a:r>
              <a:rPr lang="en-US" dirty="0">
                <a:solidFill>
                  <a:schemeClr val="tx1"/>
                </a:solidFill>
                <a:latin typeface="Lato" panose="020F0502020204030203" pitchFamily="34" charset="77"/>
              </a:rPr>
              <a:t>Dirty coil/filters </a:t>
            </a:r>
          </a:p>
          <a:p>
            <a:pPr marL="285750" lvl="2" indent="-285750">
              <a:buClr>
                <a:schemeClr val="tx1"/>
              </a:buClr>
              <a:buFont typeface="Arial" panose="020B0604020202020204" pitchFamily="34" charset="0"/>
              <a:buChar char="•"/>
            </a:pPr>
            <a:r>
              <a:rPr lang="en-US" dirty="0">
                <a:solidFill>
                  <a:schemeClr val="tx1"/>
                </a:solidFill>
                <a:latin typeface="Lato" panose="020F0502020204030203" pitchFamily="34" charset="77"/>
              </a:rPr>
              <a:t>UV Light monitoring</a:t>
            </a:r>
          </a:p>
        </p:txBody>
      </p:sp>
    </p:spTree>
    <p:extLst>
      <p:ext uri="{BB962C8B-B14F-4D97-AF65-F5344CB8AC3E}">
        <p14:creationId xmlns:p14="http://schemas.microsoft.com/office/powerpoint/2010/main" val="3224086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39BDC4-2568-D148-8AFA-3FAE443C4256}"/>
              </a:ext>
            </a:extLst>
          </p:cNvPr>
          <p:cNvPicPr>
            <a:picLocks noChangeAspect="1"/>
          </p:cNvPicPr>
          <p:nvPr/>
        </p:nvPicPr>
        <p:blipFill>
          <a:blip r:embed="rId2"/>
          <a:stretch>
            <a:fillRect/>
          </a:stretch>
        </p:blipFill>
        <p:spPr>
          <a:xfrm>
            <a:off x="1197864" y="1014984"/>
            <a:ext cx="6600103" cy="3835908"/>
          </a:xfrm>
          <a:prstGeom prst="rect">
            <a:avLst/>
          </a:prstGeom>
        </p:spPr>
      </p:pic>
      <p:sp>
        <p:nvSpPr>
          <p:cNvPr id="7" name="TextBox 6">
            <a:extLst>
              <a:ext uri="{FF2B5EF4-FFF2-40B4-BE49-F238E27FC236}">
                <a16:creationId xmlns:a16="http://schemas.microsoft.com/office/drawing/2014/main" id="{D9254F4A-69D2-0B47-8AEC-23327819E5B7}"/>
              </a:ext>
            </a:extLst>
          </p:cNvPr>
          <p:cNvSpPr txBox="1"/>
          <p:nvPr/>
        </p:nvSpPr>
        <p:spPr>
          <a:xfrm>
            <a:off x="384048" y="210312"/>
            <a:ext cx="6858000" cy="646331"/>
          </a:xfrm>
          <a:prstGeom prst="rect">
            <a:avLst/>
          </a:prstGeom>
          <a:noFill/>
        </p:spPr>
        <p:txBody>
          <a:bodyPr wrap="square" rtlCol="0">
            <a:spAutoFit/>
          </a:bodyPr>
          <a:lstStyle/>
          <a:p>
            <a:r>
              <a:rPr lang="en-US" sz="3600" dirty="0">
                <a:solidFill>
                  <a:schemeClr val="tx1"/>
                </a:solidFill>
              </a:rPr>
              <a:t>Filter Monitoring Solution </a:t>
            </a:r>
          </a:p>
        </p:txBody>
      </p:sp>
    </p:spTree>
    <p:extLst>
      <p:ext uri="{BB962C8B-B14F-4D97-AF65-F5344CB8AC3E}">
        <p14:creationId xmlns:p14="http://schemas.microsoft.com/office/powerpoint/2010/main" val="1086276043"/>
      </p:ext>
    </p:extLst>
  </p:cSld>
  <p:clrMapOvr>
    <a:masterClrMapping/>
  </p:clrMapOvr>
</p:sld>
</file>

<file path=ppt/theme/theme1.xml><?xml version="1.0" encoding="utf-8"?>
<a:theme xmlns:a="http://schemas.openxmlformats.org/drawingml/2006/main"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3176</TotalTime>
  <Words>1604</Words>
  <Application>Microsoft Macintosh PowerPoint</Application>
  <PresentationFormat>On-screen Show (16:9)</PresentationFormat>
  <Paragraphs>174</Paragraphs>
  <Slides>16</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Lato</vt:lpstr>
      <vt:lpstr>Playfair Display</vt:lpstr>
      <vt:lpstr>Arial</vt:lpstr>
      <vt:lpstr>Courier New</vt:lpstr>
      <vt:lpstr>Blue &amp; Gold</vt:lpstr>
      <vt:lpstr>HVAC Companies and their Covid-19 initiatives </vt:lpstr>
      <vt:lpstr>Holistic Findings</vt:lpstr>
      <vt:lpstr>HVAC and Covid-19</vt:lpstr>
      <vt:lpstr>HVAC and Covid-19 cont…</vt:lpstr>
      <vt:lpstr>Companies with COVID initiatives</vt:lpstr>
      <vt:lpstr>75F</vt:lpstr>
      <vt:lpstr>75F epidemic mode</vt:lpstr>
      <vt:lpstr>Talos IoT</vt:lpstr>
      <vt:lpstr>PowerPoint Presentation</vt:lpstr>
      <vt:lpstr>PowerPoint Presentation</vt:lpstr>
      <vt:lpstr>mCloud corp</vt:lpstr>
      <vt:lpstr>Senseware.co</vt:lpstr>
      <vt:lpstr>PowerPoint Presentation</vt:lpstr>
      <vt:lpstr>Possible Ideas for Breezi</vt:lpstr>
      <vt:lpstr>Ideas COVID 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Companies and their Covid 19 intiatives </dc:title>
  <cp:lastModifiedBy>Microsoft Office User</cp:lastModifiedBy>
  <cp:revision>51</cp:revision>
  <dcterms:modified xsi:type="dcterms:W3CDTF">2020-07-22T21:11:52Z</dcterms:modified>
</cp:coreProperties>
</file>